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39" r:id="rId4"/>
    <p:sldId id="283" r:id="rId5"/>
    <p:sldId id="321" r:id="rId6"/>
    <p:sldId id="322" r:id="rId7"/>
    <p:sldId id="309" r:id="rId8"/>
    <p:sldId id="315" r:id="rId9"/>
    <p:sldId id="310" r:id="rId10"/>
    <p:sldId id="325" r:id="rId11"/>
    <p:sldId id="332" r:id="rId12"/>
    <p:sldId id="340" r:id="rId13"/>
    <p:sldId id="341" r:id="rId14"/>
    <p:sldId id="333" r:id="rId15"/>
    <p:sldId id="335" r:id="rId16"/>
    <p:sldId id="334" r:id="rId17"/>
    <p:sldId id="329" r:id="rId18"/>
    <p:sldId id="330" r:id="rId19"/>
    <p:sldId id="331" r:id="rId20"/>
    <p:sldId id="285" r:id="rId21"/>
    <p:sldId id="336" r:id="rId22"/>
    <p:sldId id="337" r:id="rId23"/>
    <p:sldId id="338" r:id="rId24"/>
    <p:sldId id="320" r:id="rId25"/>
    <p:sldId id="265" r:id="rId26"/>
    <p:sldId id="267" r:id="rId27"/>
    <p:sldId id="286" r:id="rId28"/>
    <p:sldId id="319" r:id="rId29"/>
    <p:sldId id="287" r:id="rId30"/>
    <p:sldId id="288" r:id="rId31"/>
    <p:sldId id="300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4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04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BE9ED-EDFD-45FF-AB49-AA523738CB62}" type="doc">
      <dgm:prSet loTypeId="urn:microsoft.com/office/officeart/2005/8/layout/hChevron3" loCatId="process" qsTypeId="urn:microsoft.com/office/officeart/2005/8/quickstyle/simple1" qsCatId="simple" csTypeId="urn:microsoft.com/office/officeart/2005/8/colors/accent6_4" csCatId="accent6" phldr="1"/>
      <dgm:spPr/>
    </dgm:pt>
    <dgm:pt modelId="{D2DDA5EE-3946-428A-A4D5-34AC62897EAC}">
      <dgm:prSet phldrT="[텍스트]" custT="1"/>
      <dgm:spPr/>
      <dgm:t>
        <a:bodyPr/>
        <a:lstStyle/>
        <a:p>
          <a:pPr latinLnBrk="1"/>
          <a:endParaRPr lang="ko-KR" altLang="en-US" sz="1200" dirty="0"/>
        </a:p>
      </dgm:t>
    </dgm:pt>
    <dgm:pt modelId="{2F90295D-5305-4DBB-BF58-2168B1915B4A}" type="parTrans" cxnId="{B2501549-05FE-4340-B49B-BA7BF37884B3}">
      <dgm:prSet/>
      <dgm:spPr/>
      <dgm:t>
        <a:bodyPr/>
        <a:lstStyle/>
        <a:p>
          <a:pPr latinLnBrk="1"/>
          <a:endParaRPr lang="ko-KR" altLang="en-US"/>
        </a:p>
      </dgm:t>
    </dgm:pt>
    <dgm:pt modelId="{3D4CD48B-A781-4A6E-9BD5-F6818C6CBB30}" type="sibTrans" cxnId="{B2501549-05FE-4340-B49B-BA7BF37884B3}">
      <dgm:prSet/>
      <dgm:spPr/>
      <dgm:t>
        <a:bodyPr/>
        <a:lstStyle/>
        <a:p>
          <a:pPr latinLnBrk="1"/>
          <a:endParaRPr lang="ko-KR" altLang="en-US"/>
        </a:p>
      </dgm:t>
    </dgm:pt>
    <dgm:pt modelId="{7C89CFA4-A308-465B-ADC9-0C53EC5B91D1}">
      <dgm:prSet phldrT="[텍스트]" custT="1"/>
      <dgm:spPr/>
      <dgm:t>
        <a:bodyPr/>
        <a:lstStyle/>
        <a:p>
          <a:pPr latinLnBrk="1"/>
          <a:endParaRPr lang="ko-KR" altLang="en-US" sz="1200" b="1" dirty="0"/>
        </a:p>
      </dgm:t>
    </dgm:pt>
    <dgm:pt modelId="{EFFC6A8E-5379-4FA7-9D2D-D83BD74428A3}" type="parTrans" cxnId="{EAA11B3B-BA85-4BEE-A1B9-EBE14B2FC7AE}">
      <dgm:prSet/>
      <dgm:spPr/>
      <dgm:t>
        <a:bodyPr/>
        <a:lstStyle/>
        <a:p>
          <a:pPr latinLnBrk="1"/>
          <a:endParaRPr lang="ko-KR" altLang="en-US"/>
        </a:p>
      </dgm:t>
    </dgm:pt>
    <dgm:pt modelId="{5774CAFF-8737-4A95-AB8C-563474921142}" type="sibTrans" cxnId="{EAA11B3B-BA85-4BEE-A1B9-EBE14B2FC7AE}">
      <dgm:prSet/>
      <dgm:spPr/>
      <dgm:t>
        <a:bodyPr/>
        <a:lstStyle/>
        <a:p>
          <a:pPr latinLnBrk="1"/>
          <a:endParaRPr lang="ko-KR" altLang="en-US"/>
        </a:p>
      </dgm:t>
    </dgm:pt>
    <dgm:pt modelId="{519886CA-6091-4A66-B7EF-D0FA34154E0C}">
      <dgm:prSet phldrT="[텍스트]" custT="1"/>
      <dgm:spPr/>
      <dgm:t>
        <a:bodyPr/>
        <a:lstStyle/>
        <a:p>
          <a:pPr latinLnBrk="1"/>
          <a:endParaRPr lang="ko-KR" altLang="en-US" sz="1200" b="1" dirty="0"/>
        </a:p>
      </dgm:t>
    </dgm:pt>
    <dgm:pt modelId="{11C90EE9-5A43-40C3-89AE-13C0E22D5263}" type="parTrans" cxnId="{7BE218BE-BF3A-46BF-AF30-98872CA9D6D3}">
      <dgm:prSet/>
      <dgm:spPr/>
      <dgm:t>
        <a:bodyPr/>
        <a:lstStyle/>
        <a:p>
          <a:pPr latinLnBrk="1"/>
          <a:endParaRPr lang="ko-KR" altLang="en-US"/>
        </a:p>
      </dgm:t>
    </dgm:pt>
    <dgm:pt modelId="{EBD65986-D34A-4197-BDD4-3F32AF0F2F55}" type="sibTrans" cxnId="{7BE218BE-BF3A-46BF-AF30-98872CA9D6D3}">
      <dgm:prSet/>
      <dgm:spPr/>
      <dgm:t>
        <a:bodyPr/>
        <a:lstStyle/>
        <a:p>
          <a:pPr latinLnBrk="1"/>
          <a:endParaRPr lang="ko-KR" altLang="en-US"/>
        </a:p>
      </dgm:t>
    </dgm:pt>
    <dgm:pt modelId="{351E233D-E73B-4453-931B-945428E7DCDD}" type="pres">
      <dgm:prSet presAssocID="{E45BE9ED-EDFD-45FF-AB49-AA523738CB62}" presName="Name0" presStyleCnt="0">
        <dgm:presLayoutVars>
          <dgm:dir/>
          <dgm:resizeHandles val="exact"/>
        </dgm:presLayoutVars>
      </dgm:prSet>
      <dgm:spPr/>
    </dgm:pt>
    <dgm:pt modelId="{3D61CA11-6D25-4E23-97D6-74149DA58344}" type="pres">
      <dgm:prSet presAssocID="{D2DDA5EE-3946-428A-A4D5-34AC62897EAC}" presName="parTxOnly" presStyleLbl="node1" presStyleIdx="0" presStyleCnt="3" custScaleX="123927" custScaleY="115972" custLinFactNeighborX="13903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13163-2398-40D0-89D6-4EBEAB3214BD}" type="pres">
      <dgm:prSet presAssocID="{3D4CD48B-A781-4A6E-9BD5-F6818C6CBB30}" presName="parSpace" presStyleCnt="0"/>
      <dgm:spPr/>
    </dgm:pt>
    <dgm:pt modelId="{803D07E2-A9D2-4758-AD02-D9B2C07C772B}" type="pres">
      <dgm:prSet presAssocID="{7C89CFA4-A308-465B-ADC9-0C53EC5B91D1}" presName="parTxOnly" presStyleLbl="node1" presStyleIdx="1" presStyleCnt="3" custScaleX="112957" custScaleY="115972" custLinFactX="-21153" custLinFactNeighborX="-100000" custLinFactNeighborY="-3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BBCAB1-7B2F-48D2-BFF1-63346D5F0572}" type="pres">
      <dgm:prSet presAssocID="{5774CAFF-8737-4A95-AB8C-563474921142}" presName="parSpace" presStyleCnt="0"/>
      <dgm:spPr/>
    </dgm:pt>
    <dgm:pt modelId="{41253F76-2780-4562-B3A0-C5272735B4F7}" type="pres">
      <dgm:prSet presAssocID="{519886CA-6091-4A66-B7EF-D0FA34154E0C}" presName="parTxOnly" presStyleLbl="node1" presStyleIdx="2" presStyleCnt="3" custScaleX="79212" custScaleY="115972" custLinFactX="-53826" custLinFactNeighborX="-100000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47F5C9-5226-4717-BC22-B036798C9F18}" type="presOf" srcId="{7C89CFA4-A308-465B-ADC9-0C53EC5B91D1}" destId="{803D07E2-A9D2-4758-AD02-D9B2C07C772B}" srcOrd="0" destOrd="0" presId="urn:microsoft.com/office/officeart/2005/8/layout/hChevron3"/>
    <dgm:cxn modelId="{FF9E6E81-B5BD-45FA-884F-DD96FD39F5E1}" type="presOf" srcId="{E45BE9ED-EDFD-45FF-AB49-AA523738CB62}" destId="{351E233D-E73B-4453-931B-945428E7DCDD}" srcOrd="0" destOrd="0" presId="urn:microsoft.com/office/officeart/2005/8/layout/hChevron3"/>
    <dgm:cxn modelId="{B2501549-05FE-4340-B49B-BA7BF37884B3}" srcId="{E45BE9ED-EDFD-45FF-AB49-AA523738CB62}" destId="{D2DDA5EE-3946-428A-A4D5-34AC62897EAC}" srcOrd="0" destOrd="0" parTransId="{2F90295D-5305-4DBB-BF58-2168B1915B4A}" sibTransId="{3D4CD48B-A781-4A6E-9BD5-F6818C6CBB30}"/>
    <dgm:cxn modelId="{7BE218BE-BF3A-46BF-AF30-98872CA9D6D3}" srcId="{E45BE9ED-EDFD-45FF-AB49-AA523738CB62}" destId="{519886CA-6091-4A66-B7EF-D0FA34154E0C}" srcOrd="2" destOrd="0" parTransId="{11C90EE9-5A43-40C3-89AE-13C0E22D5263}" sibTransId="{EBD65986-D34A-4197-BDD4-3F32AF0F2F55}"/>
    <dgm:cxn modelId="{F0AE71F5-336B-4973-A4D9-B5E8FB885112}" type="presOf" srcId="{D2DDA5EE-3946-428A-A4D5-34AC62897EAC}" destId="{3D61CA11-6D25-4E23-97D6-74149DA58344}" srcOrd="0" destOrd="0" presId="urn:microsoft.com/office/officeart/2005/8/layout/hChevron3"/>
    <dgm:cxn modelId="{EAA11B3B-BA85-4BEE-A1B9-EBE14B2FC7AE}" srcId="{E45BE9ED-EDFD-45FF-AB49-AA523738CB62}" destId="{7C89CFA4-A308-465B-ADC9-0C53EC5B91D1}" srcOrd="1" destOrd="0" parTransId="{EFFC6A8E-5379-4FA7-9D2D-D83BD74428A3}" sibTransId="{5774CAFF-8737-4A95-AB8C-563474921142}"/>
    <dgm:cxn modelId="{4D5F0C6F-E320-48A0-A35D-384DA38F8835}" type="presOf" srcId="{519886CA-6091-4A66-B7EF-D0FA34154E0C}" destId="{41253F76-2780-4562-B3A0-C5272735B4F7}" srcOrd="0" destOrd="0" presId="urn:microsoft.com/office/officeart/2005/8/layout/hChevron3"/>
    <dgm:cxn modelId="{0214ECC3-87F7-475C-855C-79C8A2905A4F}" type="presParOf" srcId="{351E233D-E73B-4453-931B-945428E7DCDD}" destId="{3D61CA11-6D25-4E23-97D6-74149DA58344}" srcOrd="0" destOrd="0" presId="urn:microsoft.com/office/officeart/2005/8/layout/hChevron3"/>
    <dgm:cxn modelId="{1D9E10B1-7CA2-4B91-B466-89093FE3522E}" type="presParOf" srcId="{351E233D-E73B-4453-931B-945428E7DCDD}" destId="{27113163-2398-40D0-89D6-4EBEAB3214BD}" srcOrd="1" destOrd="0" presId="urn:microsoft.com/office/officeart/2005/8/layout/hChevron3"/>
    <dgm:cxn modelId="{A4A2A968-D80E-4E13-BF6C-5BCEA92E9A36}" type="presParOf" srcId="{351E233D-E73B-4453-931B-945428E7DCDD}" destId="{803D07E2-A9D2-4758-AD02-D9B2C07C772B}" srcOrd="2" destOrd="0" presId="urn:microsoft.com/office/officeart/2005/8/layout/hChevron3"/>
    <dgm:cxn modelId="{EBC1AA42-8E5A-4197-986E-8B414FBBE487}" type="presParOf" srcId="{351E233D-E73B-4453-931B-945428E7DCDD}" destId="{66BBCAB1-7B2F-48D2-BFF1-63346D5F0572}" srcOrd="3" destOrd="0" presId="urn:microsoft.com/office/officeart/2005/8/layout/hChevron3"/>
    <dgm:cxn modelId="{16F10484-391E-4EB3-8807-63D6EFBA2FB5}" type="presParOf" srcId="{351E233D-E73B-4453-931B-945428E7DCDD}" destId="{41253F76-2780-4562-B3A0-C5272735B4F7}" srcOrd="4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BE9ED-EDFD-45FF-AB49-AA523738CB62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D2DDA5EE-3946-428A-A4D5-34AC62897EAC}">
      <dgm:prSet phldrT="[텍스트]" custT="1"/>
      <dgm:spPr/>
      <dgm:t>
        <a:bodyPr/>
        <a:lstStyle/>
        <a:p>
          <a:pPr latinLnBrk="1"/>
          <a:endParaRPr lang="ko-KR" altLang="en-US" sz="900" dirty="0"/>
        </a:p>
      </dgm:t>
    </dgm:pt>
    <dgm:pt modelId="{2F90295D-5305-4DBB-BF58-2168B1915B4A}" type="parTrans" cxnId="{B2501549-05FE-4340-B49B-BA7BF37884B3}">
      <dgm:prSet/>
      <dgm:spPr/>
      <dgm:t>
        <a:bodyPr/>
        <a:lstStyle/>
        <a:p>
          <a:pPr latinLnBrk="1"/>
          <a:endParaRPr lang="ko-KR" altLang="en-US"/>
        </a:p>
      </dgm:t>
    </dgm:pt>
    <dgm:pt modelId="{3D4CD48B-A781-4A6E-9BD5-F6818C6CBB30}" type="sibTrans" cxnId="{B2501549-05FE-4340-B49B-BA7BF37884B3}">
      <dgm:prSet/>
      <dgm:spPr/>
      <dgm:t>
        <a:bodyPr/>
        <a:lstStyle/>
        <a:p>
          <a:pPr latinLnBrk="1"/>
          <a:endParaRPr lang="ko-KR" altLang="en-US"/>
        </a:p>
      </dgm:t>
    </dgm:pt>
    <dgm:pt modelId="{418CEC3C-EF88-4A03-B0E5-432FD8653C89}">
      <dgm:prSet phldrT="[텍스트]" custT="1"/>
      <dgm:spPr/>
      <dgm:t>
        <a:bodyPr/>
        <a:lstStyle/>
        <a:p>
          <a:pPr latinLnBrk="1"/>
          <a:endParaRPr lang="ko-KR" altLang="en-US" sz="900" dirty="0"/>
        </a:p>
      </dgm:t>
    </dgm:pt>
    <dgm:pt modelId="{0A8EC6D5-9B69-4FE2-B6E7-BB39B20923AF}" type="parTrans" cxnId="{CE356000-806E-4227-B169-0C111971DBAE}">
      <dgm:prSet/>
      <dgm:spPr/>
      <dgm:t>
        <a:bodyPr/>
        <a:lstStyle/>
        <a:p>
          <a:pPr latinLnBrk="1"/>
          <a:endParaRPr lang="ko-KR" altLang="en-US"/>
        </a:p>
      </dgm:t>
    </dgm:pt>
    <dgm:pt modelId="{0E4FAABF-DCEB-4096-AB7C-349083224DA7}" type="sibTrans" cxnId="{CE356000-806E-4227-B169-0C111971DBAE}">
      <dgm:prSet/>
      <dgm:spPr/>
      <dgm:t>
        <a:bodyPr/>
        <a:lstStyle/>
        <a:p>
          <a:pPr latinLnBrk="1"/>
          <a:endParaRPr lang="ko-KR" altLang="en-US"/>
        </a:p>
      </dgm:t>
    </dgm:pt>
    <dgm:pt modelId="{7C89CFA4-A308-465B-ADC9-0C53EC5B91D1}">
      <dgm:prSet phldrT="[텍스트]" custT="1"/>
      <dgm:spPr/>
      <dgm:t>
        <a:bodyPr/>
        <a:lstStyle/>
        <a:p>
          <a:pPr latinLnBrk="1"/>
          <a:endParaRPr lang="ko-KR" altLang="en-US" sz="1000" b="1" dirty="0"/>
        </a:p>
      </dgm:t>
    </dgm:pt>
    <dgm:pt modelId="{EFFC6A8E-5379-4FA7-9D2D-D83BD74428A3}" type="parTrans" cxnId="{EAA11B3B-BA85-4BEE-A1B9-EBE14B2FC7AE}">
      <dgm:prSet/>
      <dgm:spPr/>
      <dgm:t>
        <a:bodyPr/>
        <a:lstStyle/>
        <a:p>
          <a:pPr latinLnBrk="1"/>
          <a:endParaRPr lang="ko-KR" altLang="en-US"/>
        </a:p>
      </dgm:t>
    </dgm:pt>
    <dgm:pt modelId="{5774CAFF-8737-4A95-AB8C-563474921142}" type="sibTrans" cxnId="{EAA11B3B-BA85-4BEE-A1B9-EBE14B2FC7AE}">
      <dgm:prSet/>
      <dgm:spPr/>
      <dgm:t>
        <a:bodyPr/>
        <a:lstStyle/>
        <a:p>
          <a:pPr latinLnBrk="1"/>
          <a:endParaRPr lang="ko-KR" altLang="en-US"/>
        </a:p>
      </dgm:t>
    </dgm:pt>
    <dgm:pt modelId="{519886CA-6091-4A66-B7EF-D0FA34154E0C}">
      <dgm:prSet phldrT="[텍스트]" custT="1"/>
      <dgm:spPr/>
      <dgm:t>
        <a:bodyPr/>
        <a:lstStyle/>
        <a:p>
          <a:pPr latinLnBrk="1"/>
          <a:endParaRPr lang="ko-KR" altLang="en-US" sz="1000" b="1" dirty="0"/>
        </a:p>
      </dgm:t>
    </dgm:pt>
    <dgm:pt modelId="{11C90EE9-5A43-40C3-89AE-13C0E22D5263}" type="parTrans" cxnId="{7BE218BE-BF3A-46BF-AF30-98872CA9D6D3}">
      <dgm:prSet/>
      <dgm:spPr/>
      <dgm:t>
        <a:bodyPr/>
        <a:lstStyle/>
        <a:p>
          <a:pPr latinLnBrk="1"/>
          <a:endParaRPr lang="ko-KR" altLang="en-US"/>
        </a:p>
      </dgm:t>
    </dgm:pt>
    <dgm:pt modelId="{EBD65986-D34A-4197-BDD4-3F32AF0F2F55}" type="sibTrans" cxnId="{7BE218BE-BF3A-46BF-AF30-98872CA9D6D3}">
      <dgm:prSet/>
      <dgm:spPr/>
      <dgm:t>
        <a:bodyPr/>
        <a:lstStyle/>
        <a:p>
          <a:pPr latinLnBrk="1"/>
          <a:endParaRPr lang="ko-KR" altLang="en-US"/>
        </a:p>
      </dgm:t>
    </dgm:pt>
    <dgm:pt modelId="{1F9C4EBC-AD69-406A-8219-1C45A1F299B8}">
      <dgm:prSet phldrT="[텍스트]" custT="1"/>
      <dgm:spPr/>
      <dgm:t>
        <a:bodyPr/>
        <a:lstStyle/>
        <a:p>
          <a:pPr latinLnBrk="1"/>
          <a:endParaRPr lang="ko-KR" altLang="en-US" sz="1000" b="1" dirty="0"/>
        </a:p>
      </dgm:t>
    </dgm:pt>
    <dgm:pt modelId="{CA6F5017-A56D-416B-886A-AD8FB0412756}" type="parTrans" cxnId="{016FECF6-A132-4E6B-9E94-DC87A540E7B9}">
      <dgm:prSet/>
      <dgm:spPr/>
      <dgm:t>
        <a:bodyPr/>
        <a:lstStyle/>
        <a:p>
          <a:pPr latinLnBrk="1"/>
          <a:endParaRPr lang="ko-KR" altLang="en-US"/>
        </a:p>
      </dgm:t>
    </dgm:pt>
    <dgm:pt modelId="{AC52730B-47F7-4B14-B29B-EF14270BB2EF}" type="sibTrans" cxnId="{016FECF6-A132-4E6B-9E94-DC87A540E7B9}">
      <dgm:prSet/>
      <dgm:spPr/>
      <dgm:t>
        <a:bodyPr/>
        <a:lstStyle/>
        <a:p>
          <a:pPr latinLnBrk="1"/>
          <a:endParaRPr lang="ko-KR" altLang="en-US"/>
        </a:p>
      </dgm:t>
    </dgm:pt>
    <dgm:pt modelId="{77CA9B77-AEA1-4310-903D-7F1502FBD8AA}">
      <dgm:prSet phldrT="[텍스트]" custT="1"/>
      <dgm:spPr/>
      <dgm:t>
        <a:bodyPr/>
        <a:lstStyle/>
        <a:p>
          <a:pPr latinLnBrk="1"/>
          <a:endParaRPr lang="ko-KR" altLang="en-US" sz="1000" b="1" dirty="0"/>
        </a:p>
      </dgm:t>
    </dgm:pt>
    <dgm:pt modelId="{79879150-2CF7-4D72-8D08-34C6DD5D69DB}" type="parTrans" cxnId="{6697F839-A61C-462C-B22E-39F2BD6D3D3A}">
      <dgm:prSet/>
      <dgm:spPr/>
      <dgm:t>
        <a:bodyPr/>
        <a:lstStyle/>
        <a:p>
          <a:pPr latinLnBrk="1"/>
          <a:endParaRPr lang="ko-KR" altLang="en-US"/>
        </a:p>
      </dgm:t>
    </dgm:pt>
    <dgm:pt modelId="{2E7C204E-9236-48AF-8A16-7758DBFDA4B0}" type="sibTrans" cxnId="{6697F839-A61C-462C-B22E-39F2BD6D3D3A}">
      <dgm:prSet/>
      <dgm:spPr/>
      <dgm:t>
        <a:bodyPr/>
        <a:lstStyle/>
        <a:p>
          <a:pPr latinLnBrk="1"/>
          <a:endParaRPr lang="ko-KR" altLang="en-US"/>
        </a:p>
      </dgm:t>
    </dgm:pt>
    <dgm:pt modelId="{1B794745-F2B5-44C3-8C38-2FBF10D63F4B}">
      <dgm:prSet phldrT="[텍스트]"/>
      <dgm:spPr/>
      <dgm:t>
        <a:bodyPr/>
        <a:lstStyle/>
        <a:p>
          <a:pPr latinLnBrk="1"/>
          <a:endParaRPr lang="ko-KR" altLang="en-US" b="1" dirty="0"/>
        </a:p>
      </dgm:t>
    </dgm:pt>
    <dgm:pt modelId="{95BCADF7-32C4-4341-BF8B-D4CBAAFB6732}" type="sibTrans" cxnId="{32B81765-B0E3-494C-9368-ECCC8C77FC06}">
      <dgm:prSet/>
      <dgm:spPr/>
      <dgm:t>
        <a:bodyPr/>
        <a:lstStyle/>
        <a:p>
          <a:pPr latinLnBrk="1"/>
          <a:endParaRPr lang="ko-KR" altLang="en-US"/>
        </a:p>
      </dgm:t>
    </dgm:pt>
    <dgm:pt modelId="{C2EA21C4-0634-412B-93C8-ABE867DAF368}" type="parTrans" cxnId="{32B81765-B0E3-494C-9368-ECCC8C77FC06}">
      <dgm:prSet/>
      <dgm:spPr/>
      <dgm:t>
        <a:bodyPr/>
        <a:lstStyle/>
        <a:p>
          <a:pPr latinLnBrk="1"/>
          <a:endParaRPr lang="ko-KR" altLang="en-US"/>
        </a:p>
      </dgm:t>
    </dgm:pt>
    <dgm:pt modelId="{351E233D-E73B-4453-931B-945428E7DCDD}" type="pres">
      <dgm:prSet presAssocID="{E45BE9ED-EDFD-45FF-AB49-AA523738CB62}" presName="Name0" presStyleCnt="0">
        <dgm:presLayoutVars>
          <dgm:dir/>
          <dgm:resizeHandles val="exact"/>
        </dgm:presLayoutVars>
      </dgm:prSet>
      <dgm:spPr/>
    </dgm:pt>
    <dgm:pt modelId="{3D61CA11-6D25-4E23-97D6-74149DA58344}" type="pres">
      <dgm:prSet presAssocID="{D2DDA5EE-3946-428A-A4D5-34AC62897EAC}" presName="parTxOnly" presStyleLbl="node1" presStyleIdx="0" presStyleCnt="7" custScaleX="80321" custScaleY="144387" custLinFactNeighborX="13903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13163-2398-40D0-89D6-4EBEAB3214BD}" type="pres">
      <dgm:prSet presAssocID="{3D4CD48B-A781-4A6E-9BD5-F6818C6CBB30}" presName="parSpace" presStyleCnt="0"/>
      <dgm:spPr/>
    </dgm:pt>
    <dgm:pt modelId="{CB4E31DB-8207-423F-A719-EB636090F533}" type="pres">
      <dgm:prSet presAssocID="{418CEC3C-EF88-4A03-B0E5-432FD8653C89}" presName="parTxOnly" presStyleLbl="node1" presStyleIdx="1" presStyleCnt="7" custScaleX="109153" custScaleY="144387" custLinFactX="-4247" custLinFactNeighborX="-100000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51EB74-B474-40D5-90D6-A2FA40B2A6CD}" type="pres">
      <dgm:prSet presAssocID="{0E4FAABF-DCEB-4096-AB7C-349083224DA7}" presName="parSpace" presStyleCnt="0"/>
      <dgm:spPr/>
    </dgm:pt>
    <dgm:pt modelId="{803D07E2-A9D2-4758-AD02-D9B2C07C772B}" type="pres">
      <dgm:prSet presAssocID="{7C89CFA4-A308-465B-ADC9-0C53EC5B91D1}" presName="parTxOnly" presStyleLbl="node1" presStyleIdx="2" presStyleCnt="7" custScaleX="112957" custScaleY="144387" custLinFactX="-30397" custLinFactNeighborX="-100000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BBCAB1-7B2F-48D2-BFF1-63346D5F0572}" type="pres">
      <dgm:prSet presAssocID="{5774CAFF-8737-4A95-AB8C-563474921142}" presName="parSpace" presStyleCnt="0"/>
      <dgm:spPr/>
    </dgm:pt>
    <dgm:pt modelId="{41253F76-2780-4562-B3A0-C5272735B4F7}" type="pres">
      <dgm:prSet presAssocID="{519886CA-6091-4A66-B7EF-D0FA34154E0C}" presName="parTxOnly" presStyleLbl="node1" presStyleIdx="3" presStyleCnt="7" custScaleX="101256" custScaleY="144387" custLinFactX="-64829" custLinFactNeighborX="-100000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0047D1-E962-41C0-9ACC-33FEDEB6D7D3}" type="pres">
      <dgm:prSet presAssocID="{EBD65986-D34A-4197-BDD4-3F32AF0F2F55}" presName="parSpace" presStyleCnt="0"/>
      <dgm:spPr/>
    </dgm:pt>
    <dgm:pt modelId="{750A1421-AB65-469C-8C8E-DDB1AD5B3721}" type="pres">
      <dgm:prSet presAssocID="{1F9C4EBC-AD69-406A-8219-1C45A1F299B8}" presName="parTxOnly" presStyleLbl="node1" presStyleIdx="4" presStyleCnt="7" custScaleX="107397" custScaleY="144387" custLinFactX="-85015" custLinFactNeighborX="-100000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8459F9-2E94-4058-B370-1D105961F36F}" type="pres">
      <dgm:prSet presAssocID="{AC52730B-47F7-4B14-B29B-EF14270BB2EF}" presName="parSpace" presStyleCnt="0"/>
      <dgm:spPr/>
    </dgm:pt>
    <dgm:pt modelId="{C82BEA7A-8712-4F48-9D1A-908E8220D8B0}" type="pres">
      <dgm:prSet presAssocID="{77CA9B77-AEA1-4310-903D-7F1502FBD8AA}" presName="parTxOnly" presStyleLbl="node1" presStyleIdx="5" presStyleCnt="7" custScaleX="115050" custScaleY="144387" custLinFactX="-100000" custLinFactNeighborX="-169430" custLinFactNeighborY="-31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118B02-AEAD-4D82-AE47-61765EFA766C}" type="pres">
      <dgm:prSet presAssocID="{2E7C204E-9236-48AF-8A16-7758DBFDA4B0}" presName="parSpace" presStyleCnt="0"/>
      <dgm:spPr/>
    </dgm:pt>
    <dgm:pt modelId="{0C71C25E-2C61-4239-8AB2-DAFFFF2DD932}" type="pres">
      <dgm:prSet presAssocID="{1B794745-F2B5-44C3-8C38-2FBF10D63F4B}" presName="parTxOnly" presStyleLbl="node1" presStyleIdx="6" presStyleCnt="7" custScaleX="101256" custScaleY="144387" custLinFactX="-127865" custLinFactNeighborX="-200000" custLinFactNeighborY="-51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F533D1-F386-45A4-8471-C9974D99FB6B}" type="presOf" srcId="{1B794745-F2B5-44C3-8C38-2FBF10D63F4B}" destId="{0C71C25E-2C61-4239-8AB2-DAFFFF2DD932}" srcOrd="0" destOrd="0" presId="urn:microsoft.com/office/officeart/2005/8/layout/hChevron3"/>
    <dgm:cxn modelId="{EAA11B3B-BA85-4BEE-A1B9-EBE14B2FC7AE}" srcId="{E45BE9ED-EDFD-45FF-AB49-AA523738CB62}" destId="{7C89CFA4-A308-465B-ADC9-0C53EC5B91D1}" srcOrd="2" destOrd="0" parTransId="{EFFC6A8E-5379-4FA7-9D2D-D83BD74428A3}" sibTransId="{5774CAFF-8737-4A95-AB8C-563474921142}"/>
    <dgm:cxn modelId="{12FAC1AC-027B-42F2-BB3B-4DA43EEB2C38}" type="presOf" srcId="{7C89CFA4-A308-465B-ADC9-0C53EC5B91D1}" destId="{803D07E2-A9D2-4758-AD02-D9B2C07C772B}" srcOrd="0" destOrd="0" presId="urn:microsoft.com/office/officeart/2005/8/layout/hChevron3"/>
    <dgm:cxn modelId="{CE356000-806E-4227-B169-0C111971DBAE}" srcId="{E45BE9ED-EDFD-45FF-AB49-AA523738CB62}" destId="{418CEC3C-EF88-4A03-B0E5-432FD8653C89}" srcOrd="1" destOrd="0" parTransId="{0A8EC6D5-9B69-4FE2-B6E7-BB39B20923AF}" sibTransId="{0E4FAABF-DCEB-4096-AB7C-349083224DA7}"/>
    <dgm:cxn modelId="{B3036415-20D3-4441-ADDA-B1AFE0B1B48D}" type="presOf" srcId="{519886CA-6091-4A66-B7EF-D0FA34154E0C}" destId="{41253F76-2780-4562-B3A0-C5272735B4F7}" srcOrd="0" destOrd="0" presId="urn:microsoft.com/office/officeart/2005/8/layout/hChevron3"/>
    <dgm:cxn modelId="{DFAF30BE-46DC-4746-B15E-6662F5920A3D}" type="presOf" srcId="{1F9C4EBC-AD69-406A-8219-1C45A1F299B8}" destId="{750A1421-AB65-469C-8C8E-DDB1AD5B3721}" srcOrd="0" destOrd="0" presId="urn:microsoft.com/office/officeart/2005/8/layout/hChevron3"/>
    <dgm:cxn modelId="{32B81765-B0E3-494C-9368-ECCC8C77FC06}" srcId="{E45BE9ED-EDFD-45FF-AB49-AA523738CB62}" destId="{1B794745-F2B5-44C3-8C38-2FBF10D63F4B}" srcOrd="6" destOrd="0" parTransId="{C2EA21C4-0634-412B-93C8-ABE867DAF368}" sibTransId="{95BCADF7-32C4-4341-BF8B-D4CBAAFB6732}"/>
    <dgm:cxn modelId="{5BD59317-745C-4D2F-B51C-90008516AA90}" type="presOf" srcId="{418CEC3C-EF88-4A03-B0E5-432FD8653C89}" destId="{CB4E31DB-8207-423F-A719-EB636090F533}" srcOrd="0" destOrd="0" presId="urn:microsoft.com/office/officeart/2005/8/layout/hChevron3"/>
    <dgm:cxn modelId="{B2501549-05FE-4340-B49B-BA7BF37884B3}" srcId="{E45BE9ED-EDFD-45FF-AB49-AA523738CB62}" destId="{D2DDA5EE-3946-428A-A4D5-34AC62897EAC}" srcOrd="0" destOrd="0" parTransId="{2F90295D-5305-4DBB-BF58-2168B1915B4A}" sibTransId="{3D4CD48B-A781-4A6E-9BD5-F6818C6CBB30}"/>
    <dgm:cxn modelId="{9AD6D96B-B999-4E3B-A9EC-0EE3CBA26B90}" type="presOf" srcId="{D2DDA5EE-3946-428A-A4D5-34AC62897EAC}" destId="{3D61CA11-6D25-4E23-97D6-74149DA58344}" srcOrd="0" destOrd="0" presId="urn:microsoft.com/office/officeart/2005/8/layout/hChevron3"/>
    <dgm:cxn modelId="{016FECF6-A132-4E6B-9E94-DC87A540E7B9}" srcId="{E45BE9ED-EDFD-45FF-AB49-AA523738CB62}" destId="{1F9C4EBC-AD69-406A-8219-1C45A1F299B8}" srcOrd="4" destOrd="0" parTransId="{CA6F5017-A56D-416B-886A-AD8FB0412756}" sibTransId="{AC52730B-47F7-4B14-B29B-EF14270BB2EF}"/>
    <dgm:cxn modelId="{7BE218BE-BF3A-46BF-AF30-98872CA9D6D3}" srcId="{E45BE9ED-EDFD-45FF-AB49-AA523738CB62}" destId="{519886CA-6091-4A66-B7EF-D0FA34154E0C}" srcOrd="3" destOrd="0" parTransId="{11C90EE9-5A43-40C3-89AE-13C0E22D5263}" sibTransId="{EBD65986-D34A-4197-BDD4-3F32AF0F2F55}"/>
    <dgm:cxn modelId="{DA958402-0BB8-4896-9CFF-0EC01900244F}" type="presOf" srcId="{E45BE9ED-EDFD-45FF-AB49-AA523738CB62}" destId="{351E233D-E73B-4453-931B-945428E7DCDD}" srcOrd="0" destOrd="0" presId="urn:microsoft.com/office/officeart/2005/8/layout/hChevron3"/>
    <dgm:cxn modelId="{5E6FC5B9-1822-485D-B084-0E8E458B0CD6}" type="presOf" srcId="{77CA9B77-AEA1-4310-903D-7F1502FBD8AA}" destId="{C82BEA7A-8712-4F48-9D1A-908E8220D8B0}" srcOrd="0" destOrd="0" presId="urn:microsoft.com/office/officeart/2005/8/layout/hChevron3"/>
    <dgm:cxn modelId="{6697F839-A61C-462C-B22E-39F2BD6D3D3A}" srcId="{E45BE9ED-EDFD-45FF-AB49-AA523738CB62}" destId="{77CA9B77-AEA1-4310-903D-7F1502FBD8AA}" srcOrd="5" destOrd="0" parTransId="{79879150-2CF7-4D72-8D08-34C6DD5D69DB}" sibTransId="{2E7C204E-9236-48AF-8A16-7758DBFDA4B0}"/>
    <dgm:cxn modelId="{F9B36299-40A0-4351-8D31-9E6079FC96DB}" type="presParOf" srcId="{351E233D-E73B-4453-931B-945428E7DCDD}" destId="{3D61CA11-6D25-4E23-97D6-74149DA58344}" srcOrd="0" destOrd="0" presId="urn:microsoft.com/office/officeart/2005/8/layout/hChevron3"/>
    <dgm:cxn modelId="{EB0375DB-7E51-4D98-98A3-E53981719F37}" type="presParOf" srcId="{351E233D-E73B-4453-931B-945428E7DCDD}" destId="{27113163-2398-40D0-89D6-4EBEAB3214BD}" srcOrd="1" destOrd="0" presId="urn:microsoft.com/office/officeart/2005/8/layout/hChevron3"/>
    <dgm:cxn modelId="{705ADB40-4F27-40C6-875B-75E78255C9E6}" type="presParOf" srcId="{351E233D-E73B-4453-931B-945428E7DCDD}" destId="{CB4E31DB-8207-423F-A719-EB636090F533}" srcOrd="2" destOrd="0" presId="urn:microsoft.com/office/officeart/2005/8/layout/hChevron3"/>
    <dgm:cxn modelId="{98B665E0-2E79-43FA-B0EC-B4D1615A6DA7}" type="presParOf" srcId="{351E233D-E73B-4453-931B-945428E7DCDD}" destId="{5A51EB74-B474-40D5-90D6-A2FA40B2A6CD}" srcOrd="3" destOrd="0" presId="urn:microsoft.com/office/officeart/2005/8/layout/hChevron3"/>
    <dgm:cxn modelId="{E5C80AF0-FDCC-4F33-9758-AFA3A09CCE0C}" type="presParOf" srcId="{351E233D-E73B-4453-931B-945428E7DCDD}" destId="{803D07E2-A9D2-4758-AD02-D9B2C07C772B}" srcOrd="4" destOrd="0" presId="urn:microsoft.com/office/officeart/2005/8/layout/hChevron3"/>
    <dgm:cxn modelId="{9307511D-AF14-41C9-AE28-9D33C7033126}" type="presParOf" srcId="{351E233D-E73B-4453-931B-945428E7DCDD}" destId="{66BBCAB1-7B2F-48D2-BFF1-63346D5F0572}" srcOrd="5" destOrd="0" presId="urn:microsoft.com/office/officeart/2005/8/layout/hChevron3"/>
    <dgm:cxn modelId="{C98467F3-A0C7-469B-AF0C-06DBC291C6D3}" type="presParOf" srcId="{351E233D-E73B-4453-931B-945428E7DCDD}" destId="{41253F76-2780-4562-B3A0-C5272735B4F7}" srcOrd="6" destOrd="0" presId="urn:microsoft.com/office/officeart/2005/8/layout/hChevron3"/>
    <dgm:cxn modelId="{09B8544B-9CD9-4C3F-8D78-C1B21FDCC546}" type="presParOf" srcId="{351E233D-E73B-4453-931B-945428E7DCDD}" destId="{BB0047D1-E962-41C0-9ACC-33FEDEB6D7D3}" srcOrd="7" destOrd="0" presId="urn:microsoft.com/office/officeart/2005/8/layout/hChevron3"/>
    <dgm:cxn modelId="{7CF9EBCE-5A82-4AD9-A8C1-C6F6C9E4D55D}" type="presParOf" srcId="{351E233D-E73B-4453-931B-945428E7DCDD}" destId="{750A1421-AB65-469C-8C8E-DDB1AD5B3721}" srcOrd="8" destOrd="0" presId="urn:microsoft.com/office/officeart/2005/8/layout/hChevron3"/>
    <dgm:cxn modelId="{C614F8DC-9262-4C52-93E5-61B6A8CF4B42}" type="presParOf" srcId="{351E233D-E73B-4453-931B-945428E7DCDD}" destId="{5C8459F9-2E94-4058-B370-1D105961F36F}" srcOrd="9" destOrd="0" presId="urn:microsoft.com/office/officeart/2005/8/layout/hChevron3"/>
    <dgm:cxn modelId="{96FD8AC3-1398-4C89-90E8-C9C6FC22BE05}" type="presParOf" srcId="{351E233D-E73B-4453-931B-945428E7DCDD}" destId="{C82BEA7A-8712-4F48-9D1A-908E8220D8B0}" srcOrd="10" destOrd="0" presId="urn:microsoft.com/office/officeart/2005/8/layout/hChevron3"/>
    <dgm:cxn modelId="{77175CCD-D725-42E8-A7E6-C181F5F94106}" type="presParOf" srcId="{351E233D-E73B-4453-931B-945428E7DCDD}" destId="{13118B02-AEAD-4D82-AE47-61765EFA766C}" srcOrd="11" destOrd="0" presId="urn:microsoft.com/office/officeart/2005/8/layout/hChevron3"/>
    <dgm:cxn modelId="{4EDD3909-C843-4A21-81B9-1E16E41D3295}" type="presParOf" srcId="{351E233D-E73B-4453-931B-945428E7DCDD}" destId="{0C71C25E-2C61-4239-8AB2-DAFFFF2DD932}" srcOrd="12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CF601-DB6B-4382-BA88-4B94E82105D6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D554-A90F-4B5C-B1DA-EFE2A27E4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DA0E-B1EE-412E-B84E-65E1495F6624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B68D-E1B5-4ABF-8B72-A846AD7383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4D365-72A6-4CFA-A39B-EAFB72AA4F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4D365-72A6-4CFA-A39B-EAFB72AA4F3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번 항목의 경우</a:t>
            </a:r>
            <a:r>
              <a:rPr lang="en-US" altLang="ko-KR" dirty="0" smtClean="0"/>
              <a:t>,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1960</a:t>
            </a:r>
            <a:r>
              <a:rPr lang="ko-KR" altLang="en-US" dirty="0" smtClean="0"/>
              <a:t>년대와 </a:t>
            </a:r>
            <a:r>
              <a:rPr lang="en-US" altLang="ko-KR" dirty="0" smtClean="0"/>
              <a:t>2000</a:t>
            </a:r>
            <a:r>
              <a:rPr lang="ko-KR" altLang="en-US" smtClean="0"/>
              <a:t>년대로</a:t>
            </a:r>
            <a:r>
              <a:rPr lang="ko-KR" altLang="en-US" baseline="0" smtClean="0"/>
              <a:t> 구도를 나누어</a:t>
            </a:r>
            <a:r>
              <a:rPr lang="en-US" altLang="ko-KR" baseline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9E0FF-1214-45E5-A4E1-A6F37AA3877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562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번 항목의 경우</a:t>
            </a:r>
            <a:r>
              <a:rPr lang="en-US" altLang="ko-KR" dirty="0" smtClean="0"/>
              <a:t>,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1960</a:t>
            </a:r>
            <a:r>
              <a:rPr lang="ko-KR" altLang="en-US" dirty="0" smtClean="0"/>
              <a:t>년대와 </a:t>
            </a:r>
            <a:r>
              <a:rPr lang="en-US" altLang="ko-KR" dirty="0" smtClean="0"/>
              <a:t>2000</a:t>
            </a:r>
            <a:r>
              <a:rPr lang="ko-KR" altLang="en-US" smtClean="0"/>
              <a:t>년대로</a:t>
            </a:r>
            <a:r>
              <a:rPr lang="ko-KR" altLang="en-US" baseline="0" smtClean="0"/>
              <a:t> 구도를 나누어</a:t>
            </a:r>
            <a:r>
              <a:rPr lang="en-US" altLang="ko-KR" baseline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9E0FF-1214-45E5-A4E1-A6F37AA3877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562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번 항목의 경우</a:t>
            </a:r>
            <a:r>
              <a:rPr lang="en-US" altLang="ko-KR" dirty="0" smtClean="0"/>
              <a:t>,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1960</a:t>
            </a:r>
            <a:r>
              <a:rPr lang="ko-KR" altLang="en-US" dirty="0" smtClean="0"/>
              <a:t>년대와 </a:t>
            </a:r>
            <a:r>
              <a:rPr lang="en-US" altLang="ko-KR" dirty="0" smtClean="0"/>
              <a:t>2000</a:t>
            </a:r>
            <a:r>
              <a:rPr lang="ko-KR" altLang="en-US" smtClean="0"/>
              <a:t>년대로</a:t>
            </a:r>
            <a:r>
              <a:rPr lang="ko-KR" altLang="en-US" baseline="0" smtClean="0"/>
              <a:t> 구도를 나누어</a:t>
            </a:r>
            <a:r>
              <a:rPr lang="en-US" altLang="ko-KR" baseline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9E0FF-1214-45E5-A4E1-A6F37AA3877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562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FBAC-037E-462F-8B8F-BBBDB11A51BF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88D1-8C91-4EB6-9DBB-FC2F02AB0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e7080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beyond2015.org/" TargetMode="External"/><Relationship Id="rId7" Type="http://schemas.openxmlformats.org/officeDocument/2006/relationships/hyperlink" Target="http://www.whiteband.or.kr/" TargetMode="External"/><Relationship Id="rId2" Type="http://schemas.openxmlformats.org/officeDocument/2006/relationships/hyperlink" Target="http://www.worldwewant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gokcoc.or.kr/" TargetMode="External"/><Relationship Id="rId5" Type="http://schemas.openxmlformats.org/officeDocument/2006/relationships/hyperlink" Target="http://www.kofid.org/" TargetMode="External"/><Relationship Id="rId4" Type="http://schemas.openxmlformats.org/officeDocument/2006/relationships/hyperlink" Target="http://www.action2015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571481"/>
            <a:ext cx="8029604" cy="3028970"/>
          </a:xfrm>
        </p:spPr>
        <p:txBody>
          <a:bodyPr>
            <a:normAutofit fontScale="90000"/>
          </a:bodyPr>
          <a:lstStyle/>
          <a:p>
            <a:pPr fontAlgn="base" latinLnBrk="0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2700" b="1" dirty="0" smtClean="0"/>
              <a:t/>
            </a:r>
            <a:br>
              <a:rPr lang="en-US" altLang="ko-KR" sz="2700" b="1" dirty="0" smtClean="0"/>
            </a:br>
            <a:r>
              <a:rPr lang="ko-KR" altLang="en-US" sz="2700" b="1" dirty="0" smtClean="0"/>
              <a:t>전국 환경활동가 </a:t>
            </a:r>
            <a:r>
              <a:rPr lang="ko-KR" altLang="en-US" sz="2700" b="1" dirty="0" err="1" smtClean="0"/>
              <a:t>워크샵</a:t>
            </a:r>
            <a:r>
              <a:rPr lang="ko-KR" altLang="en-US" sz="2700" b="1" dirty="0" smtClean="0"/>
              <a:t>    </a:t>
            </a:r>
            <a:r>
              <a:rPr lang="en-US" altLang="ko-KR" sz="2700" b="1" dirty="0" smtClean="0"/>
              <a:t/>
            </a:r>
            <a:br>
              <a:rPr lang="en-US" altLang="ko-KR" sz="2700" b="1" dirty="0" smtClean="0"/>
            </a:br>
            <a:r>
              <a:rPr lang="en-US" altLang="ko-KR" sz="2700" b="1" dirty="0" smtClean="0"/>
              <a:t/>
            </a:r>
            <a:br>
              <a:rPr lang="en-US" altLang="ko-KR" sz="2700" b="1" dirty="0" smtClean="0"/>
            </a:br>
            <a:r>
              <a:rPr lang="ko-KR" altLang="en-US" sz="4000" b="1" dirty="0" smtClean="0">
                <a:solidFill>
                  <a:srgbClr val="FF0000"/>
                </a:solidFill>
              </a:rPr>
              <a:t>환경운동으로 세계를 리드하라 </a:t>
            </a:r>
            <a:r>
              <a:rPr lang="en-US" altLang="ko-KR" sz="2700" b="1" dirty="0" smtClean="0"/>
              <a:t/>
            </a:r>
            <a:br>
              <a:rPr lang="en-US" altLang="ko-KR" sz="2700" b="1" dirty="0" smtClean="0"/>
            </a:br>
            <a:r>
              <a:rPr lang="en-US" altLang="ko-KR" sz="4000" b="1" i="1" dirty="0" smtClean="0">
                <a:solidFill>
                  <a:srgbClr val="1F24F3"/>
                </a:solidFill>
                <a:latin typeface="HY강B" pitchFamily="18" charset="-127"/>
                <a:ea typeface="HY강B" pitchFamily="18" charset="-127"/>
              </a:rPr>
              <a:t>SDGs </a:t>
            </a:r>
            <a:r>
              <a:rPr lang="ko-KR" altLang="en-US" sz="4000" b="1" i="1" dirty="0" smtClean="0">
                <a:solidFill>
                  <a:srgbClr val="1F24F3"/>
                </a:solidFill>
                <a:latin typeface="HY강B" pitchFamily="18" charset="-127"/>
                <a:ea typeface="HY강B" pitchFamily="18" charset="-127"/>
              </a:rPr>
              <a:t>시대와 환경운동의 역할  </a:t>
            </a:r>
            <a:r>
              <a:rPr lang="en-US" altLang="ko-KR" sz="4000" b="1" dirty="0" smtClean="0">
                <a:solidFill>
                  <a:srgbClr val="1F24F3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4000" b="1" dirty="0" smtClean="0">
                <a:solidFill>
                  <a:srgbClr val="1F24F3"/>
                </a:solidFill>
                <a:latin typeface="HY강B" pitchFamily="18" charset="-127"/>
                <a:ea typeface="HY강B" pitchFamily="18" charset="-127"/>
              </a:rPr>
            </a:br>
            <a:r>
              <a:rPr lang="en-US" altLang="ko-KR" sz="3100" b="1" dirty="0" smtClean="0">
                <a:solidFill>
                  <a:srgbClr val="1F24F3"/>
                </a:solidFill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3100" b="1" dirty="0" smtClean="0">
                <a:solidFill>
                  <a:srgbClr val="1F24F3"/>
                </a:solidFill>
                <a:latin typeface="HY궁서" pitchFamily="18" charset="-127"/>
                <a:ea typeface="HY궁서" pitchFamily="18" charset="-127"/>
              </a:rPr>
            </a:br>
            <a:r>
              <a:rPr lang="ko-KR" altLang="en-US" sz="2700" b="1" dirty="0" smtClean="0"/>
              <a:t> </a:t>
            </a:r>
            <a:r>
              <a:rPr lang="en-US" altLang="ko-KR" sz="2700" b="1" dirty="0" smtClean="0"/>
              <a:t/>
            </a:r>
            <a:br>
              <a:rPr lang="en-US" altLang="ko-KR" sz="2700" b="1" dirty="0" smtClean="0"/>
            </a:br>
            <a:r>
              <a:rPr lang="ko-KR" altLang="en-US" sz="2700" b="1" dirty="0" smtClean="0"/>
              <a:t>공주</a:t>
            </a:r>
            <a:r>
              <a:rPr lang="en-US" altLang="ko-KR" sz="2700" b="1" dirty="0" smtClean="0"/>
              <a:t>, </a:t>
            </a:r>
            <a:r>
              <a:rPr lang="en-US" altLang="ko-KR" sz="2700" b="1" dirty="0" smtClean="0"/>
              <a:t>2015</a:t>
            </a:r>
            <a:r>
              <a:rPr lang="ko-KR" altLang="en-US" sz="2700" b="1" dirty="0" smtClean="0"/>
              <a:t>년 </a:t>
            </a:r>
            <a:r>
              <a:rPr lang="en-US" altLang="ko-KR" sz="2700" b="1" dirty="0" smtClean="0"/>
              <a:t>7</a:t>
            </a:r>
            <a:r>
              <a:rPr lang="ko-KR" altLang="en-US" sz="2700" b="1" dirty="0" smtClean="0"/>
              <a:t>월 </a:t>
            </a:r>
            <a:r>
              <a:rPr lang="en-US" altLang="ko-KR" sz="2700" b="1" dirty="0" smtClean="0"/>
              <a:t>10</a:t>
            </a:r>
            <a:r>
              <a:rPr lang="ko-KR" altLang="en-US" sz="2700" b="1" dirty="0" smtClean="0"/>
              <a:t>일</a:t>
            </a:r>
            <a:r>
              <a:rPr lang="en-US" altLang="ko-KR" sz="2700" b="1" dirty="0" smtClean="0"/>
              <a:t>(</a:t>
            </a:r>
            <a:r>
              <a:rPr lang="ko-KR" altLang="en-US" sz="2700" b="1" dirty="0" smtClean="0"/>
              <a:t>금</a:t>
            </a:r>
            <a:r>
              <a:rPr lang="en-US" altLang="ko-KR" sz="2700" b="1" dirty="0" smtClean="0"/>
              <a:t>)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72300" cy="1752600"/>
          </a:xfrm>
        </p:spPr>
        <p:txBody>
          <a:bodyPr>
            <a:normAutofit lnSpcReduction="10000"/>
          </a:bodyPr>
          <a:lstStyle/>
          <a:p>
            <a:endParaRPr lang="en-US" altLang="ko-KR" sz="2400" b="1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이성훈  </a:t>
            </a:r>
            <a:r>
              <a:rPr lang="en-US" altLang="ko-KR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  <a:hlinkClick r:id="rId2"/>
              </a:rPr>
              <a:t>alee7080@gmail.com</a:t>
            </a:r>
            <a:r>
              <a:rPr lang="en-US" altLang="ko-KR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 </a:t>
            </a: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국제개발협력시민사회포럼</a:t>
            </a:r>
            <a:r>
              <a:rPr lang="en-US" altLang="ko-KR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(KoFID) </a:t>
            </a:r>
            <a:r>
              <a:rPr lang="ko-KR" altLang="en-US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운영위원장 </a:t>
            </a:r>
            <a:r>
              <a:rPr lang="en-US" altLang="ko-KR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/</a:t>
            </a: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한국인권재단 상임이사 </a:t>
            </a:r>
            <a:endParaRPr lang="ko-KR" altLang="en-US" sz="2400" b="1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Post-2015 Roadmap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563" y="1998690"/>
            <a:ext cx="2371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FfD</a:t>
            </a:r>
            <a:r>
              <a:rPr lang="en-US" altLang="ko-K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ko-KR" altLang="en-US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037" y="3970392"/>
            <a:ext cx="3597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Post-2015 Process</a:t>
            </a:r>
            <a:endParaRPr lang="ko-KR" altLang="en-U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226952" y="2103475"/>
          <a:ext cx="4418073" cy="154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직사각형 6"/>
          <p:cNvSpPr/>
          <p:nvPr/>
        </p:nvSpPr>
        <p:spPr>
          <a:xfrm>
            <a:off x="3440097" y="2333610"/>
            <a:ext cx="1387494" cy="1022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03584" y="2443149"/>
            <a:ext cx="14240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7.13~16</a:t>
            </a:r>
          </a:p>
          <a:p>
            <a:pPr algn="ctr"/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FfD3</a:t>
            </a:r>
          </a:p>
          <a:p>
            <a:pPr algn="ctr"/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 Addis Ababa</a:t>
            </a:r>
            <a:endParaRPr lang="ko-KR" altLang="en-US" sz="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226953" y="4111690"/>
          <a:ext cx="7412138" cy="154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직사각형 21"/>
          <p:cNvSpPr/>
          <p:nvPr/>
        </p:nvSpPr>
        <p:spPr>
          <a:xfrm>
            <a:off x="7713707" y="1676375"/>
            <a:ext cx="1204929" cy="4272021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604170" y="2578129"/>
            <a:ext cx="142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pc="-130" dirty="0" smtClean="0">
                <a:solidFill>
                  <a:schemeClr val="bg1"/>
                </a:solidFill>
              </a:rPr>
              <a:t>11.30~12.11</a:t>
            </a:r>
          </a:p>
          <a:p>
            <a:pPr algn="ctr"/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COP21</a:t>
            </a:r>
          </a:p>
          <a:p>
            <a:pPr algn="ctr"/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Paris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448311" y="1676376"/>
            <a:ext cx="1277955" cy="42720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75287" y="2103420"/>
            <a:ext cx="142400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</a:rPr>
              <a:t>9.25~27</a:t>
            </a:r>
          </a:p>
          <a:p>
            <a:pPr algn="ctr">
              <a:lnSpc>
                <a:spcPct val="130000"/>
              </a:lnSpc>
            </a:pPr>
            <a:endParaRPr lang="en-US" altLang="ko-KR" sz="16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</a:rPr>
              <a:t>UN</a:t>
            </a:r>
          </a:p>
          <a:p>
            <a:pPr algn="ctr">
              <a:lnSpc>
                <a:spcPct val="130000"/>
              </a:lnSpc>
            </a:pPr>
            <a:endParaRPr lang="en-US" altLang="ko-KR" sz="2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ko-KR" sz="2000" b="1" spc="-200" dirty="0" smtClean="0">
                <a:solidFill>
                  <a:srgbClr val="002060"/>
                </a:solidFill>
              </a:rPr>
              <a:t>Post-2015</a:t>
            </a:r>
          </a:p>
          <a:p>
            <a:pPr algn="ctr">
              <a:lnSpc>
                <a:spcPct val="130000"/>
              </a:lnSpc>
            </a:pPr>
            <a:endParaRPr lang="en-US" altLang="ko-KR" sz="2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</a:rPr>
              <a:t>Summit</a:t>
            </a:r>
          </a:p>
          <a:p>
            <a:pPr algn="ctr">
              <a:lnSpc>
                <a:spcPct val="130000"/>
              </a:lnSpc>
            </a:pPr>
            <a:endParaRPr lang="en-US" altLang="ko-KR" sz="2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</a:rPr>
              <a:t>NYC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" y="4643454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000" b="1" dirty="0" smtClean="0">
                <a:solidFill>
                  <a:schemeClr val="bg1"/>
                </a:solidFill>
              </a:rPr>
              <a:t> 1.19-21   </a:t>
            </a:r>
          </a:p>
          <a:p>
            <a:pPr lvl="0"/>
            <a:r>
              <a:rPr lang="en-US" altLang="ko-KR" sz="1000" b="1" spc="-100" dirty="0" smtClean="0">
                <a:solidFill>
                  <a:schemeClr val="bg1"/>
                </a:solidFill>
              </a:rPr>
              <a:t>Stocktaking</a:t>
            </a:r>
            <a:endParaRPr lang="ko-KR" altLang="en-US" sz="1000" spc="-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4187" y="4635571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000" b="1" dirty="0" smtClean="0">
                <a:solidFill>
                  <a:schemeClr val="bg1"/>
                </a:solidFill>
              </a:rPr>
              <a:t>   2.17~20 </a:t>
            </a:r>
          </a:p>
          <a:p>
            <a:pPr lvl="0"/>
            <a:r>
              <a:rPr lang="en-US" altLang="ko-KR" sz="1000" b="1" spc="-100" dirty="0" smtClean="0">
                <a:solidFill>
                  <a:schemeClr val="bg1"/>
                </a:solidFill>
              </a:rPr>
              <a:t>   Declaration</a:t>
            </a:r>
            <a:endParaRPr lang="ko-KR" altLang="en-US" sz="1000" spc="-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0795" y="4641925"/>
            <a:ext cx="87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3.23~27 SDGs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8191" y="4635571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4.21~24</a:t>
            </a:r>
          </a:p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MOI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0939" y="4629166"/>
            <a:ext cx="96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6.22~25</a:t>
            </a:r>
          </a:p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000" b="1" spc="-100" dirty="0" smtClean="0">
                <a:solidFill>
                  <a:schemeClr val="bg1"/>
                </a:solidFill>
              </a:rPr>
              <a:t>Finalization</a:t>
            </a:r>
            <a:endParaRPr lang="ko-KR" altLang="en-US" sz="1000" b="1" spc="-1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90841" y="4641925"/>
            <a:ext cx="87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5.18~22</a:t>
            </a:r>
          </a:p>
          <a:p>
            <a:pPr lvl="0" algn="ctr"/>
            <a:r>
              <a:rPr lang="en-US" altLang="ko-KR" sz="1000" b="1" spc="-100" dirty="0" smtClean="0">
                <a:solidFill>
                  <a:schemeClr val="bg1"/>
                </a:solidFill>
              </a:rPr>
              <a:t> Follow-up</a:t>
            </a:r>
            <a:endParaRPr lang="ko-KR" altLang="en-US" sz="1000" b="1" spc="-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0086" y="4584775"/>
            <a:ext cx="985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7.20~24 / 7.27~31</a:t>
            </a:r>
          </a:p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Finalization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518" y="2561490"/>
            <a:ext cx="80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1.27~29</a:t>
            </a:r>
          </a:p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Drafting session 1</a:t>
            </a:r>
            <a:endParaRPr lang="ko-KR" altLang="en-US" sz="1000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09666" y="2561490"/>
            <a:ext cx="86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4.13~17</a:t>
            </a:r>
          </a:p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Drafting session 2</a:t>
            </a:r>
            <a:endParaRPr lang="ko-KR" altLang="en-US" sz="1000" b="1" dirty="0" smtClean="0">
              <a:solidFill>
                <a:schemeClr val="bg1"/>
              </a:solidFill>
            </a:endParaRPr>
          </a:p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57423" y="2559903"/>
            <a:ext cx="86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6.15~19</a:t>
            </a:r>
          </a:p>
          <a:p>
            <a:pPr lvl="0" algn="ctr"/>
            <a:r>
              <a:rPr lang="en-US" altLang="ko-KR" sz="1000" b="1" dirty="0" smtClean="0">
                <a:solidFill>
                  <a:schemeClr val="bg1"/>
                </a:solidFill>
              </a:rPr>
              <a:t>Drafting session3</a:t>
            </a:r>
            <a:endParaRPr lang="ko-KR" altLang="en-US" sz="1000" b="1" dirty="0" smtClean="0">
              <a:solidFill>
                <a:schemeClr val="bg1"/>
              </a:solidFill>
            </a:endParaRPr>
          </a:p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4900617" y="2698740"/>
            <a:ext cx="511182" cy="292104"/>
          </a:xfrm>
          <a:prstGeom prst="rightArrow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왼쪽/오른쪽 화살표 42"/>
          <p:cNvSpPr/>
          <p:nvPr/>
        </p:nvSpPr>
        <p:spPr>
          <a:xfrm>
            <a:off x="6762780" y="2479662"/>
            <a:ext cx="912825" cy="2227293"/>
          </a:xfrm>
          <a:prstGeom prst="leftRightArrow">
            <a:avLst>
              <a:gd name="adj1" fmla="val 43747"/>
              <a:gd name="adj2" fmla="val 3295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  </a:t>
            </a:r>
            <a:r>
              <a:rPr lang="ko-KR" altLang="en-US" sz="4000" b="1" dirty="0" smtClean="0">
                <a:solidFill>
                  <a:srgbClr val="1F24F3"/>
                </a:solidFill>
              </a:rPr>
              <a:t>지속가능발전목표 </a:t>
            </a:r>
            <a:r>
              <a:rPr lang="en-US" altLang="ko-KR" sz="4000" b="1" dirty="0" smtClean="0">
                <a:solidFill>
                  <a:srgbClr val="1F24F3"/>
                </a:solidFill>
              </a:rPr>
              <a:t>(SDGs)</a:t>
            </a:r>
            <a:endParaRPr lang="ko-KR" altLang="en-US" sz="4000" b="1" dirty="0">
              <a:solidFill>
                <a:srgbClr val="1F24F3"/>
              </a:solidFill>
            </a:endParaRPr>
          </a:p>
        </p:txBody>
      </p:sp>
      <p:pic>
        <p:nvPicPr>
          <p:cNvPr id="7" name="내용 개체 틀 6" descr="http://sustainabledevelopment.un.org/content/images/imagemain400_157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내용 개체 틀 8" descr="http://www.un.org/News/dh/photos/large/2015/February/MillGoals0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450059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지속가능발전 </a:t>
            </a:r>
            <a:r>
              <a:rPr lang="ko-KR" altLang="en-US" dirty="0" smtClean="0"/>
              <a:t>패러다임 해석 </a:t>
            </a:r>
            <a:endParaRPr lang="ko-KR" altLang="en-US" dirty="0"/>
          </a:p>
        </p:txBody>
      </p:sp>
      <p:pic>
        <p:nvPicPr>
          <p:cNvPr id="5" name="내용 개체 틀 4" descr="https://buildinginformationmanagement.files.wordpress.com/2010/03/paradigm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42100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내용 개체 틀 5" descr="http://upload.wikimedia.org/wikipedia/commons/thumb/7/70/Sustainable_development.svg/240px-Sustainable_development.svg.pn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85765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http://lidc.org.uk/sites/default/files/SDGs%20grouped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245" y="402927"/>
            <a:ext cx="5731510" cy="605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633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MDGs</a:t>
            </a:r>
            <a:r>
              <a:rPr lang="ko-KR" altLang="en-US" sz="4000" b="1" dirty="0" smtClean="0"/>
              <a:t>와 </a:t>
            </a:r>
            <a:r>
              <a:rPr lang="en-US" altLang="ko-KR" sz="4000" b="1" dirty="0" smtClean="0"/>
              <a:t>SDGs</a:t>
            </a:r>
            <a:r>
              <a:rPr lang="ko-KR" altLang="en-US" sz="4000" b="1" dirty="0" smtClean="0"/>
              <a:t>의 패러다임 비교</a:t>
            </a:r>
            <a:endParaRPr lang="ko-KR" altLang="en-US" sz="4000" b="1" dirty="0"/>
          </a:p>
        </p:txBody>
      </p:sp>
      <p:pic>
        <p:nvPicPr>
          <p:cNvPr id="4" name="내용 개체 틀 3" descr="S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5655"/>
            <a:ext cx="8229600" cy="3535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2015</a:t>
            </a:r>
            <a:r>
              <a:rPr lang="ko-KR" altLang="en-US" sz="3600" dirty="0" smtClean="0"/>
              <a:t>년 유엔 총회 채택 결과문서 </a:t>
            </a:r>
            <a:r>
              <a:rPr lang="ko-KR" altLang="en-US" sz="3600" dirty="0" err="1" smtClean="0"/>
              <a:t>초초안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(Zero Draft) 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31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Preamble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Introduction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Our commitment and shared principles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Our world today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Our vision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new Agenda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Implementation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Follow-up and review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 call for action to change the world </a:t>
            </a:r>
          </a:p>
          <a:p>
            <a:pPr lvl="1">
              <a:buNone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I. Sustainable Development Goals (SDGs) and Targets</a:t>
            </a:r>
          </a:p>
          <a:p>
            <a:pPr lvl="1">
              <a:buNone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II. Means of Implementation and the Global Partnership </a:t>
            </a:r>
          </a:p>
          <a:p>
            <a:pPr lvl="1">
              <a:buNone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III. Follow-up and Review </a:t>
            </a:r>
          </a:p>
          <a:p>
            <a:pPr lvl="1">
              <a:buNone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- National, Regional and Global Level  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Post-2015 </a:t>
            </a:r>
            <a:r>
              <a:rPr lang="ko-KR" altLang="en-US" dirty="0" smtClean="0"/>
              <a:t>향후 주요 일정</a:t>
            </a:r>
            <a:endParaRPr lang="ko-KR" altLang="en-US" dirty="0"/>
          </a:p>
        </p:txBody>
      </p:sp>
      <p:pic>
        <p:nvPicPr>
          <p:cNvPr id="11" name="그림 10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682" y="1701777"/>
            <a:ext cx="232891" cy="23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957214" y="1216002"/>
            <a:ext cx="7631216" cy="1574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400" b="1" spc="-7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04811" y="1200123"/>
            <a:ext cx="7855058" cy="57769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ko-KR" sz="2400" b="1" dirty="0" smtClean="0"/>
              <a:t>Post-2015 </a:t>
            </a:r>
            <a:r>
              <a:rPr lang="ko-KR" altLang="en-US" sz="2400" b="1" dirty="0" smtClean="0"/>
              <a:t>정부간 협상</a:t>
            </a:r>
            <a:r>
              <a:rPr lang="en-US" altLang="ko-KR" sz="2400" b="1" dirty="0" smtClean="0"/>
              <a:t>(2015.1~7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유엔본부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일정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안</a:t>
            </a:r>
            <a:r>
              <a:rPr lang="en-US" altLang="ko-KR" sz="2400" b="1" dirty="0" smtClean="0"/>
              <a:t>)</a:t>
            </a:r>
          </a:p>
          <a:p>
            <a:pPr algn="just">
              <a:lnSpc>
                <a:spcPct val="170000"/>
              </a:lnSpc>
            </a:pPr>
            <a:r>
              <a:rPr lang="ko-KR" altLang="en-US" sz="2000" b="1" i="1" dirty="0" smtClean="0"/>
              <a:t>① </a:t>
            </a:r>
            <a:r>
              <a:rPr lang="en-US" altLang="ko-KR" b="1" i="1" dirty="0" smtClean="0"/>
              <a:t>1.19~21 : Stocktaking</a:t>
            </a:r>
          </a:p>
          <a:p>
            <a:pPr algn="just">
              <a:lnSpc>
                <a:spcPct val="170000"/>
              </a:lnSpc>
            </a:pPr>
            <a:r>
              <a:rPr lang="ko-KR" altLang="en-US" b="1" i="1" dirty="0" smtClean="0"/>
              <a:t>② </a:t>
            </a:r>
            <a:r>
              <a:rPr lang="en-US" altLang="ko-KR" b="1" i="1" dirty="0" smtClean="0"/>
              <a:t>2.17~20 : Declaration</a:t>
            </a:r>
          </a:p>
          <a:p>
            <a:pPr algn="just">
              <a:lnSpc>
                <a:spcPct val="170000"/>
              </a:lnSpc>
            </a:pPr>
            <a:r>
              <a:rPr lang="ko-KR" altLang="en-US" b="1" i="1" dirty="0" smtClean="0"/>
              <a:t>③ </a:t>
            </a:r>
            <a:r>
              <a:rPr lang="en-US" altLang="ko-KR" b="1" i="1" dirty="0" smtClean="0"/>
              <a:t>3.23~27 : SDGs and targets</a:t>
            </a:r>
          </a:p>
          <a:p>
            <a:pPr algn="just">
              <a:lnSpc>
                <a:spcPct val="170000"/>
              </a:lnSpc>
            </a:pPr>
            <a:r>
              <a:rPr lang="ko-KR" altLang="en-US" b="1" i="1" dirty="0" smtClean="0"/>
              <a:t>④ </a:t>
            </a:r>
            <a:r>
              <a:rPr lang="en-US" altLang="ko-KR" b="1" i="1" dirty="0" smtClean="0"/>
              <a:t>4.20~24 : </a:t>
            </a:r>
            <a:r>
              <a:rPr lang="en-US" altLang="ko-KR" b="1" i="1" spc="-140" dirty="0" smtClean="0"/>
              <a:t>Framework for monitoring and review of implementation</a:t>
            </a:r>
          </a:p>
          <a:p>
            <a:pPr algn="just">
              <a:lnSpc>
                <a:spcPct val="170000"/>
              </a:lnSpc>
            </a:pPr>
            <a:r>
              <a:rPr lang="ko-KR" altLang="en-US" b="1" dirty="0" smtClean="0"/>
              <a:t>⑤ </a:t>
            </a:r>
            <a:r>
              <a:rPr lang="en-US" altLang="ko-KR" b="1" dirty="0" smtClean="0"/>
              <a:t>5.18~22 : </a:t>
            </a:r>
            <a:r>
              <a:rPr lang="en-US" altLang="ko-KR" b="1" spc="-140" dirty="0" smtClean="0"/>
              <a:t>MOI and Global Partnership for Sustainable Development</a:t>
            </a:r>
          </a:p>
          <a:p>
            <a:pPr algn="just">
              <a:lnSpc>
                <a:spcPct val="170000"/>
              </a:lnSpc>
            </a:pPr>
            <a:r>
              <a:rPr lang="ko-KR" altLang="en-US" b="1" dirty="0" smtClean="0"/>
              <a:t>⑥ </a:t>
            </a:r>
            <a:r>
              <a:rPr lang="en-US" altLang="ko-KR" b="1" dirty="0" smtClean="0"/>
              <a:t>6.22~25 : Finalization of the outcome documents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1F24F3"/>
                </a:solidFill>
              </a:rPr>
              <a:t>7.13-15 : Addis Ababa </a:t>
            </a:r>
            <a:r>
              <a:rPr lang="ko-KR" altLang="en-US" b="1" dirty="0" smtClean="0">
                <a:solidFill>
                  <a:srgbClr val="1F24F3"/>
                </a:solidFill>
              </a:rPr>
              <a:t>제</a:t>
            </a:r>
            <a:r>
              <a:rPr lang="en-US" altLang="ko-KR" b="1" dirty="0" smtClean="0">
                <a:solidFill>
                  <a:srgbClr val="1F24F3"/>
                </a:solidFill>
              </a:rPr>
              <a:t>3</a:t>
            </a:r>
            <a:r>
              <a:rPr lang="ko-KR" altLang="en-US" b="1" dirty="0" smtClean="0">
                <a:solidFill>
                  <a:srgbClr val="1F24F3"/>
                </a:solidFill>
              </a:rPr>
              <a:t>차 유엔 개발재원회의</a:t>
            </a:r>
            <a:r>
              <a:rPr lang="en-US" altLang="ko-KR" b="1" dirty="0" smtClean="0">
                <a:solidFill>
                  <a:srgbClr val="1F24F3"/>
                </a:solidFill>
              </a:rPr>
              <a:t>(</a:t>
            </a:r>
            <a:r>
              <a:rPr lang="en-US" altLang="ko-KR" b="1" dirty="0" err="1" smtClean="0">
                <a:solidFill>
                  <a:srgbClr val="1F24F3"/>
                </a:solidFill>
              </a:rPr>
              <a:t>FfD</a:t>
            </a:r>
            <a:r>
              <a:rPr lang="en-US" altLang="ko-KR" b="1" dirty="0" smtClean="0">
                <a:solidFill>
                  <a:srgbClr val="1F24F3"/>
                </a:solidFill>
              </a:rPr>
              <a:t>) </a:t>
            </a:r>
          </a:p>
          <a:p>
            <a:pPr algn="just">
              <a:lnSpc>
                <a:spcPct val="17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⑦ </a:t>
            </a:r>
            <a:r>
              <a:rPr lang="en-US" altLang="ko-KR" b="1" dirty="0" smtClean="0">
                <a:solidFill>
                  <a:srgbClr val="FF0000"/>
                </a:solidFill>
              </a:rPr>
              <a:t>7.20~24 : Finalization of the outcome documents</a:t>
            </a:r>
          </a:p>
          <a:p>
            <a:pPr algn="just">
              <a:lnSpc>
                <a:spcPct val="17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⑧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7.27~31 : Finalization of the outcome documents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1F24F3"/>
                </a:solidFill>
              </a:rPr>
              <a:t>11.30-12.11 Paris, UNFCCC (</a:t>
            </a:r>
            <a:r>
              <a:rPr lang="ko-KR" altLang="en-US" b="1" dirty="0" smtClean="0">
                <a:solidFill>
                  <a:srgbClr val="1F24F3"/>
                </a:solidFill>
              </a:rPr>
              <a:t>기후변화</a:t>
            </a:r>
            <a:r>
              <a:rPr lang="en-US" altLang="ko-KR" b="1" dirty="0" smtClean="0">
                <a:solidFill>
                  <a:srgbClr val="1F24F3"/>
                </a:solidFill>
              </a:rPr>
              <a:t>) COP-21 </a:t>
            </a:r>
            <a:endParaRPr lang="ko-KR" altLang="en-US" b="1" dirty="0">
              <a:solidFill>
                <a:srgbClr val="1F24F3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5" y="46713"/>
            <a:ext cx="9144000" cy="1052736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주요 내용과 쟁점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500271" y="3020008"/>
            <a:ext cx="2237732" cy="86828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0" h="38100"/>
              <a:contourClr>
                <a:srgbClr val="FAEFDA"/>
              </a:contourClr>
            </a:sp3d>
          </a:bodyPr>
          <a:lstStyle/>
          <a:p>
            <a:pPr algn="ctr"/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 country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14308" y="3673452"/>
            <a:ext cx="8251938" cy="75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세부목표 수정안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부록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관련 개도국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삭제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)-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본문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내 통합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입장 대립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8717" y="3803482"/>
            <a:ext cx="212758" cy="195416"/>
          </a:xfrm>
          <a:prstGeom prst="rect">
            <a:avLst/>
          </a:prstGeom>
          <a:noFill/>
        </p:spPr>
      </p:pic>
      <p:sp>
        <p:nvSpPr>
          <p:cNvPr id="31" name="직사각형 30"/>
          <p:cNvSpPr/>
          <p:nvPr/>
        </p:nvSpPr>
        <p:spPr>
          <a:xfrm>
            <a:off x="614308" y="4806927"/>
            <a:ext cx="8251938" cy="55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이행수단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FfD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와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Post-2015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간 관계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placeholder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성격 관련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개도국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선진국 진영 간 입장 차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8717" y="4841707"/>
            <a:ext cx="212758" cy="195416"/>
          </a:xfrm>
          <a:prstGeom prst="rect">
            <a:avLst/>
          </a:prstGeom>
          <a:noFill/>
        </p:spPr>
      </p:pic>
      <p:pic>
        <p:nvPicPr>
          <p:cNvPr id="19" name="그림 18" descr="0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177" y="1711299"/>
            <a:ext cx="228376" cy="23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614308" y="2225652"/>
            <a:ext cx="8251938" cy="505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서문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(Preamble) :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삭제 주장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가치 평가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595" y="1578251"/>
            <a:ext cx="81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b="1" spc="-100" dirty="0" smtClean="0"/>
              <a:t>Zero Draft of the Post-2015 Outcome Document (6.22~25)</a:t>
            </a:r>
          </a:p>
        </p:txBody>
      </p:sp>
      <p:pic>
        <p:nvPicPr>
          <p:cNvPr id="25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8717" y="2412832"/>
            <a:ext cx="212758" cy="195416"/>
          </a:xfrm>
          <a:prstGeom prst="rect">
            <a:avLst/>
          </a:prstGeom>
          <a:noFill/>
        </p:spPr>
      </p:pic>
      <p:sp>
        <p:nvSpPr>
          <p:cNvPr id="33" name="직사각형 32"/>
          <p:cNvSpPr/>
          <p:nvPr/>
        </p:nvSpPr>
        <p:spPr>
          <a:xfrm>
            <a:off x="614308" y="2920977"/>
            <a:ext cx="8251938" cy="505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선언</a:t>
            </a: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5P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CBDR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관련 개도국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선진국 간 입장 대립</a:t>
            </a:r>
            <a:endParaRPr lang="en-US" altLang="ko-K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8717" y="3098632"/>
            <a:ext cx="212758" cy="195416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614308" y="5664177"/>
            <a:ext cx="8251938" cy="55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후속조치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평가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(prescriptive) vs. 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선진국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적절한 수준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7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8717" y="5851357"/>
            <a:ext cx="212758" cy="195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03628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5" y="46713"/>
            <a:ext cx="9144000" cy="1052736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주요 내용과 쟁점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01623" y="4117957"/>
            <a:ext cx="7631216" cy="806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2400" b="1" dirty="0" smtClean="0">
              <a:solidFill>
                <a:schemeClr val="tx1"/>
              </a:solidFill>
            </a:endParaRPr>
          </a:p>
        </p:txBody>
      </p:sp>
      <p:pic>
        <p:nvPicPr>
          <p:cNvPr id="9" name="그림 8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92" y="4175064"/>
            <a:ext cx="228376" cy="23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683568" y="3984597"/>
            <a:ext cx="7813781" cy="2066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400" b="1" dirty="0" err="1" smtClean="0">
                <a:solidFill>
                  <a:schemeClr val="tx1"/>
                </a:solidFill>
              </a:rPr>
              <a:t>FfD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와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Post-2015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간 관계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just"/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altLang="ko-KR" sz="2400" b="1" dirty="0" err="1" smtClean="0">
                <a:solidFill>
                  <a:schemeClr val="tx1"/>
                </a:solidFill>
              </a:rPr>
              <a:t>FfD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협상 결과와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Post-2015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이행수단의 통합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just"/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altLang="ko-KR" sz="2400" b="1" dirty="0" err="1" smtClean="0">
                <a:solidFill>
                  <a:schemeClr val="tx1"/>
                </a:solidFill>
              </a:rPr>
              <a:t>FfD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와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Post-2015</a:t>
            </a:r>
            <a:r>
              <a:rPr lang="ko-KR" altLang="en-US" sz="2400" b="1" dirty="0">
                <a:solidFill>
                  <a:schemeClr val="tx1"/>
                </a:solidFill>
              </a:rPr>
              <a:t>의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후속조치 및 평가 </a:t>
            </a:r>
            <a:endParaRPr lang="en-US" altLang="ko-KR" sz="2400" b="1" dirty="0" smtClean="0">
              <a:solidFill>
                <a:schemeClr val="tx1"/>
              </a:solidFill>
            </a:endParaRPr>
          </a:p>
        </p:txBody>
      </p:sp>
      <p:pic>
        <p:nvPicPr>
          <p:cNvPr id="17" name="그림 16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92" y="1993839"/>
            <a:ext cx="228376" cy="23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직사각형 17"/>
          <p:cNvSpPr/>
          <p:nvPr/>
        </p:nvSpPr>
        <p:spPr>
          <a:xfrm>
            <a:off x="701622" y="1803372"/>
            <a:ext cx="7850295" cy="620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400" b="1" dirty="0" smtClean="0">
                <a:solidFill>
                  <a:schemeClr val="accent1"/>
                </a:solidFill>
              </a:rPr>
              <a:t>17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Goals + </a:t>
            </a:r>
            <a:r>
              <a:rPr lang="en-US" altLang="ko-KR" sz="2400" b="1" dirty="0" smtClean="0">
                <a:solidFill>
                  <a:schemeClr val="accent1"/>
                </a:solidFill>
              </a:rPr>
              <a:t>169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Targets :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세부목표 수정 여부</a:t>
            </a:r>
            <a:endParaRPr lang="en-US" altLang="ko-KR" sz="2400" b="1" dirty="0" smtClean="0">
              <a:solidFill>
                <a:schemeClr val="tx1"/>
              </a:solidFill>
            </a:endParaRPr>
          </a:p>
        </p:txBody>
      </p:sp>
      <p:pic>
        <p:nvPicPr>
          <p:cNvPr id="24" name="그림 23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92" y="2917764"/>
            <a:ext cx="228376" cy="23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5" name="직사각형 24"/>
          <p:cNvSpPr/>
          <p:nvPr/>
        </p:nvSpPr>
        <p:spPr>
          <a:xfrm>
            <a:off x="701622" y="3070197"/>
            <a:ext cx="7850295" cy="620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>
                <a:solidFill>
                  <a:schemeClr val="tx1"/>
                </a:solidFill>
              </a:rPr>
              <a:t>공통의 그러나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>
                <a:solidFill>
                  <a:schemeClr val="tx1"/>
                </a:solidFill>
              </a:rPr>
              <a:t>차별화된 책임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en-US" altLang="ko-KR" sz="2400" b="1" dirty="0">
                <a:solidFill>
                  <a:schemeClr val="accent1"/>
                </a:solidFill>
              </a:rPr>
              <a:t>CBDR</a:t>
            </a:r>
            <a:r>
              <a:rPr lang="en-US" altLang="ko-KR" sz="2400" b="1" dirty="0">
                <a:solidFill>
                  <a:schemeClr val="tx1"/>
                </a:solidFill>
              </a:rPr>
              <a:t>) vs. </a:t>
            </a:r>
            <a:r>
              <a:rPr lang="ko-KR" altLang="en-US" sz="2400" b="1" dirty="0">
                <a:solidFill>
                  <a:schemeClr val="tx1"/>
                </a:solidFill>
              </a:rPr>
              <a:t>공통의 책임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en-US" altLang="ko-KR" sz="2400" b="1" dirty="0">
                <a:solidFill>
                  <a:schemeClr val="accent1"/>
                </a:solidFill>
              </a:rPr>
              <a:t>shared responsibility</a:t>
            </a:r>
            <a:r>
              <a:rPr lang="en-US" altLang="ko-KR" sz="2400" b="1" dirty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altLang="ko-K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739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5" y="46713"/>
            <a:ext cx="9144000" cy="1052736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 정부의 입장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500271" y="3020008"/>
            <a:ext cx="2237732" cy="86828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0" h="38100"/>
              <a:contourClr>
                <a:srgbClr val="FAEFDA"/>
              </a:contourClr>
            </a:sp3d>
          </a:bodyPr>
          <a:lstStyle/>
          <a:p>
            <a:pPr algn="ctr"/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 country</a:t>
            </a:r>
          </a:p>
        </p:txBody>
      </p:sp>
      <p:pic>
        <p:nvPicPr>
          <p:cNvPr id="14" name="그림 13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77" y="1911324"/>
            <a:ext cx="228376" cy="23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614308" y="2311377"/>
            <a:ext cx="8251938" cy="103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교육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시민교육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2200" b="1" dirty="0" smtClean="0">
                <a:solidFill>
                  <a:schemeClr val="accent1"/>
                </a:solidFill>
              </a:rPr>
              <a:t>GCED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Global Citizenship Education)</a:t>
            </a:r>
          </a:p>
        </p:txBody>
      </p:sp>
      <p:pic>
        <p:nvPicPr>
          <p:cNvPr id="9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58717" y="2736682"/>
            <a:ext cx="212758" cy="195416"/>
          </a:xfrm>
          <a:prstGeom prst="rect">
            <a:avLst/>
          </a:prstGeom>
          <a:noFill/>
        </p:spPr>
      </p:pic>
      <p:pic>
        <p:nvPicPr>
          <p:cNvPr id="10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49191" y="3511542"/>
            <a:ext cx="218406" cy="195416"/>
          </a:xfrm>
          <a:prstGeom prst="rect">
            <a:avLst/>
          </a:prstGeom>
          <a:noFill/>
        </p:spPr>
      </p:pic>
      <p:pic>
        <p:nvPicPr>
          <p:cNvPr id="11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58716" y="5726417"/>
            <a:ext cx="218406" cy="1954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28596" y="1778276"/>
            <a:ext cx="233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b="1" dirty="0" smtClean="0"/>
              <a:t>중점 분야</a:t>
            </a:r>
            <a:endParaRPr lang="en-US" altLang="ko-KR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4782" y="3365490"/>
            <a:ext cx="832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포용적 경제성장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고용창출을 통한 불평등 해소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07" y="5616878"/>
            <a:ext cx="810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 이행 모니터링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1"/>
                </a:solidFill>
              </a:rPr>
              <a:t>부산 글로벌 </a:t>
            </a:r>
            <a:r>
              <a:rPr lang="ko-KR" altLang="en-US" sz="2400" b="1" dirty="0" err="1" smtClean="0">
                <a:solidFill>
                  <a:schemeClr val="accent1"/>
                </a:solidFill>
              </a:rPr>
              <a:t>파트너십</a:t>
            </a:r>
            <a:r>
              <a:rPr lang="en-US" altLang="ko-KR" sz="2400" b="1" dirty="0" smtClean="0">
                <a:solidFill>
                  <a:schemeClr val="accent1"/>
                </a:solidFill>
              </a:rPr>
              <a:t>(GPEDC)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19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49191" y="4235442"/>
            <a:ext cx="218406" cy="19541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4782" y="4089390"/>
            <a:ext cx="832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지역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농촌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개발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1"/>
                </a:solidFill>
              </a:rPr>
              <a:t>새마을운동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국제적 확산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3" descr="E:\E Data\디자인턴\제작\2012\5월\SMD\img\0103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49191" y="4997442"/>
            <a:ext cx="218406" cy="19541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4782" y="4851390"/>
            <a:ext cx="832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양성평등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아동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법치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good governance,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기후변화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739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1F24F3"/>
                </a:solidFill>
              </a:rPr>
              <a:t>목차와 내용 </a:t>
            </a:r>
            <a:endParaRPr lang="ko-KR" altLang="en-US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ko-KR" sz="4000" spc="-150" dirty="0" smtClean="0"/>
              <a:t>2015</a:t>
            </a:r>
            <a:r>
              <a:rPr lang="ko-KR" altLang="en-US" sz="4000" spc="-150" dirty="0" smtClean="0"/>
              <a:t>년의 의미</a:t>
            </a:r>
            <a:endParaRPr lang="en-US" altLang="ko-KR" sz="4000" spc="-15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ko-KR" sz="4000" spc="-150" dirty="0" smtClean="0"/>
              <a:t>Post-2015 </a:t>
            </a:r>
            <a:r>
              <a:rPr lang="ko-KR" altLang="en-US" sz="4000" spc="-150" dirty="0" smtClean="0"/>
              <a:t>개발의제 논의 과정과 현황</a:t>
            </a:r>
            <a:endParaRPr lang="en-US" altLang="ko-KR" sz="4000" spc="-15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ko-KR" sz="4000" spc="-150" dirty="0" smtClean="0"/>
              <a:t>SDGs </a:t>
            </a:r>
            <a:r>
              <a:rPr lang="ko-KR" altLang="en-US" sz="4000" spc="-150" dirty="0" smtClean="0"/>
              <a:t>형식과 내용  </a:t>
            </a:r>
            <a:endParaRPr lang="en-US" altLang="ko-KR" sz="4000" spc="-150" dirty="0" smtClean="0"/>
          </a:p>
          <a:p>
            <a:pPr marL="742950" indent="-742950">
              <a:buFont typeface="+mj-lt"/>
              <a:buAutoNum type="arabicPeriod"/>
            </a:pPr>
            <a:r>
              <a:rPr lang="ko-KR" altLang="en-US" sz="4000" spc="-150" dirty="0" smtClean="0"/>
              <a:t>주요 쟁점과 한국정부의 입장   </a:t>
            </a:r>
            <a:r>
              <a:rPr lang="en-US" altLang="ko-KR" sz="4000" spc="-15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ko-KR" altLang="en-US" sz="4000" spc="-150" dirty="0" smtClean="0"/>
              <a:t>국제 시민사회의 대응과 입장 </a:t>
            </a:r>
            <a:endParaRPr lang="en-US" altLang="ko-KR" sz="4000" spc="-150" dirty="0" smtClean="0"/>
          </a:p>
          <a:p>
            <a:pPr marL="742950" indent="-742950">
              <a:buFont typeface="+mj-lt"/>
              <a:buAutoNum type="arabicPeriod"/>
            </a:pPr>
            <a:r>
              <a:rPr lang="ko-KR" altLang="en-US" sz="4000" spc="-150" dirty="0" smtClean="0"/>
              <a:t>한국 시민사회의 역할과 과제 </a:t>
            </a:r>
            <a:endParaRPr lang="en-US" altLang="ko-KR" sz="4000" spc="-15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http://www.whiteband.org/sites/default/files/logo-montage-GCAP-plus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72866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http://www.whiteband.org/sites/default/files/Logo_GCAP_AD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4724400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http://asiafocus.or.kr/upload/KCOC%20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43446"/>
            <a:ext cx="3000396" cy="155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내용 개체 틀 3" descr="http://www.whiteband.org/sites/default/files/action2015asia_logo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71744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http://www.odawatch.net/files/attach/images/137/298/020/%ED%8F%AC%EB%A7%B7%EB%B3%80%ED%99%98_%EC%BD%94%ED%94%BC%EB%93%9C%20%EB%A1%9C%EA%B3%A0_2012042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5000636"/>
            <a:ext cx="3357586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1F24F3"/>
                </a:solidFill>
              </a:rPr>
              <a:t>시민사회의 대응 </a:t>
            </a:r>
            <a:endParaRPr lang="ko-KR" altLang="en-US" b="1" dirty="0">
              <a:solidFill>
                <a:srgbClr val="1F24F3"/>
              </a:solidFill>
            </a:endParaRPr>
          </a:p>
        </p:txBody>
      </p:sp>
      <p:pic>
        <p:nvPicPr>
          <p:cNvPr id="9" name="내용 개체 틀 8" descr="FOE 1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214686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http://jamorama.com/blog/wp-content/uploads/2009/09/greenpeace-logo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714884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Positions of International NGOs on </a:t>
            </a:r>
            <a:br>
              <a:rPr lang="en-US" altLang="ko-KR" sz="3200" dirty="0" smtClean="0"/>
            </a:br>
            <a:r>
              <a:rPr lang="en-US" altLang="ko-KR" sz="3200" dirty="0" smtClean="0"/>
              <a:t>Zero Draft of the Outcome Document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1F24F3"/>
                </a:solidFill>
              </a:rPr>
              <a:t>Beyond 2015 </a:t>
            </a:r>
          </a:p>
          <a:p>
            <a:r>
              <a:rPr lang="en-US" b="1" dirty="0" smtClean="0">
                <a:solidFill>
                  <a:srgbClr val="1F24F3"/>
                </a:solidFill>
              </a:rPr>
              <a:t>CSO Partnership for Development Effectiveness (CPDE)</a:t>
            </a:r>
          </a:p>
          <a:p>
            <a:r>
              <a:rPr lang="en-US" b="1" dirty="0" smtClean="0">
                <a:solidFill>
                  <a:srgbClr val="1F24F3"/>
                </a:solidFill>
              </a:rPr>
              <a:t>Global Call to Action against Poverty (GCAP)</a:t>
            </a:r>
          </a:p>
          <a:p>
            <a:r>
              <a:rPr lang="en-US" dirty="0" smtClean="0"/>
              <a:t>Common Position of NGOs working for children (</a:t>
            </a:r>
            <a:r>
              <a:rPr lang="en-US" dirty="0" err="1" smtClean="0"/>
              <a:t>ChildFund</a:t>
            </a:r>
            <a:r>
              <a:rPr lang="en-US" dirty="0" smtClean="0"/>
              <a:t> Alliance, Plan International, Save the Children, SOS Children’s Villages, UNICEF, World Vision)</a:t>
            </a:r>
          </a:p>
          <a:p>
            <a:r>
              <a:rPr lang="en-US" dirty="0" smtClean="0"/>
              <a:t>Save the Children</a:t>
            </a:r>
          </a:p>
          <a:p>
            <a:r>
              <a:rPr lang="en-US" dirty="0" smtClean="0"/>
              <a:t>Transparency, Accountability and Participation (TAP) Network</a:t>
            </a:r>
          </a:p>
          <a:p>
            <a:r>
              <a:rPr lang="en-US" dirty="0" smtClean="0"/>
              <a:t>CAFOD (UK) </a:t>
            </a:r>
          </a:p>
          <a:p>
            <a:r>
              <a:rPr lang="en-US" dirty="0" smtClean="0"/>
              <a:t>International Planned Parenthood Federation (IPPF)</a:t>
            </a:r>
          </a:p>
          <a:p>
            <a:r>
              <a:rPr lang="en-US" dirty="0" smtClean="0"/>
              <a:t>Amnesty International</a:t>
            </a:r>
          </a:p>
          <a:p>
            <a:r>
              <a:rPr lang="en-US" dirty="0" err="1" smtClean="0"/>
              <a:t>Saferworld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국제시민사회의 주요 입장 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ko-KR" altLang="en-US" sz="1400" b="1" dirty="0" smtClean="0">
                <a:solidFill>
                  <a:srgbClr val="1F24F3"/>
                </a:solidFill>
              </a:rPr>
              <a:t>총평 </a:t>
            </a:r>
            <a:endParaRPr lang="en-US" altLang="ko-KR" sz="1400" b="1" dirty="0" smtClean="0">
              <a:solidFill>
                <a:srgbClr val="1F24F3"/>
              </a:solidFill>
            </a:endParaRPr>
          </a:p>
          <a:p>
            <a:r>
              <a:rPr lang="ko-KR" altLang="en-US" sz="1400" dirty="0" smtClean="0"/>
              <a:t>대체로 환영하지만 일부 내용에 대해서는 여전히 우려</a:t>
            </a:r>
            <a:endParaRPr lang="en-US" altLang="ko-KR" sz="1400" dirty="0" smtClean="0"/>
          </a:p>
          <a:p>
            <a:r>
              <a:rPr lang="ko-KR" altLang="en-US" sz="1400" dirty="0" smtClean="0"/>
              <a:t>구체적인 행동계획 </a:t>
            </a:r>
            <a:r>
              <a:rPr lang="en-US" altLang="ko-KR" sz="1400" dirty="0" smtClean="0"/>
              <a:t>(action plan)</a:t>
            </a:r>
            <a:r>
              <a:rPr lang="ko-KR" altLang="en-US" sz="1400" dirty="0" smtClean="0"/>
              <a:t>이라기 보다는 의제</a:t>
            </a:r>
            <a:r>
              <a:rPr lang="en-US" altLang="ko-KR" sz="1400" dirty="0" smtClean="0"/>
              <a:t>(agenda)</a:t>
            </a:r>
            <a:r>
              <a:rPr lang="ko-KR" altLang="en-US" sz="1400" dirty="0" smtClean="0"/>
              <a:t> 또는 </a:t>
            </a:r>
            <a:r>
              <a:rPr lang="en-US" altLang="ko-KR" sz="1400" dirty="0" smtClean="0"/>
              <a:t>Bucket List </a:t>
            </a:r>
          </a:p>
          <a:p>
            <a:r>
              <a:rPr lang="ko-KR" altLang="en-US" sz="1400" dirty="0" smtClean="0"/>
              <a:t>비전과 원칙에 비해 내용에서 </a:t>
            </a:r>
            <a:r>
              <a:rPr lang="en-US" altLang="ko-KR" sz="1400" dirty="0" smtClean="0"/>
              <a:t>transformative, bold, ambitious </a:t>
            </a:r>
            <a:r>
              <a:rPr lang="ko-KR" altLang="en-US" sz="1400" dirty="0" smtClean="0"/>
              <a:t>하지 않음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법적 강제력이 없는 자발적 이행 규범임을 감안할 때 이를 보완할 제도적 장치가 취약함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보편성을 강조하지만 이를 구체적으로 실현하는 제도적 장치 취약</a:t>
            </a:r>
            <a:r>
              <a:rPr lang="en-US" altLang="ko-KR" sz="1400" dirty="0" smtClean="0"/>
              <a:t>.  </a:t>
            </a:r>
          </a:p>
          <a:p>
            <a:r>
              <a:rPr lang="ko-KR" altLang="en-US" sz="1400" dirty="0" smtClean="0"/>
              <a:t>그러나 현실적으로 </a:t>
            </a:r>
            <a:r>
              <a:rPr lang="en-US" altLang="ko-KR" sz="1400" dirty="0" smtClean="0"/>
              <a:t>17</a:t>
            </a:r>
            <a:r>
              <a:rPr lang="ko-KR" altLang="en-US" sz="1400" dirty="0" smtClean="0"/>
              <a:t>개 목표와 </a:t>
            </a:r>
            <a:r>
              <a:rPr lang="en-US" altLang="ko-KR" sz="1400" dirty="0" smtClean="0"/>
              <a:t>169</a:t>
            </a:r>
            <a:r>
              <a:rPr lang="ko-KR" altLang="en-US" sz="1400" dirty="0" smtClean="0"/>
              <a:t>개 세부목표의 내용에서 더 이상 낮아지지 않는 것이 중요 </a:t>
            </a:r>
            <a:endParaRPr lang="en-US" altLang="ko-KR" sz="1400" dirty="0" smtClean="0"/>
          </a:p>
          <a:p>
            <a:pPr>
              <a:buNone/>
            </a:pPr>
            <a:r>
              <a:rPr lang="ko-KR" altLang="en-US" sz="1400" b="1" dirty="0" smtClean="0">
                <a:solidFill>
                  <a:srgbClr val="1F24F3"/>
                </a:solidFill>
              </a:rPr>
              <a:t>분야별 평가 </a:t>
            </a:r>
            <a:endParaRPr lang="en-US" altLang="ko-KR" sz="1400" b="1" dirty="0" smtClean="0">
              <a:solidFill>
                <a:srgbClr val="1F24F3"/>
              </a:solidFill>
            </a:endParaRPr>
          </a:p>
          <a:p>
            <a:r>
              <a:rPr lang="ko-KR" altLang="en-US" sz="1400" dirty="0" smtClean="0"/>
              <a:t>책무성에 근간인 인권기반 접근</a:t>
            </a:r>
            <a:r>
              <a:rPr lang="en-US" altLang="ko-KR" sz="1400" dirty="0" smtClean="0"/>
              <a:t>(HRBA)</a:t>
            </a:r>
            <a:r>
              <a:rPr lang="ko-KR" altLang="en-US" sz="1400" dirty="0" smtClean="0"/>
              <a:t>가 결여 </a:t>
            </a:r>
            <a:r>
              <a:rPr lang="en-US" altLang="ko-KR" sz="1400" dirty="0" smtClean="0"/>
              <a:t>(Beyond 2015, AI, etc.) </a:t>
            </a:r>
          </a:p>
          <a:p>
            <a:r>
              <a:rPr lang="ko-KR" altLang="en-US" sz="1400" dirty="0" smtClean="0"/>
              <a:t>국제개발협력의  기본원칙 반영되어 있으나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부산파트너십</a:t>
            </a:r>
            <a:r>
              <a:rPr lang="ko-KR" altLang="en-US" sz="1400" dirty="0" smtClean="0"/>
              <a:t> 언급 없이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보다 명시적으로 강조할 필요 있음</a:t>
            </a:r>
            <a:r>
              <a:rPr lang="en-US" altLang="ko-KR" sz="1400" dirty="0" smtClean="0"/>
              <a:t> (CPDE) </a:t>
            </a:r>
          </a:p>
          <a:p>
            <a:r>
              <a:rPr lang="ko-KR" altLang="en-US" sz="1400" dirty="0" smtClean="0"/>
              <a:t>시민사회의 참여의 조건인 </a:t>
            </a:r>
            <a:r>
              <a:rPr lang="en-US" altLang="ko-KR" sz="1400" dirty="0" smtClean="0"/>
              <a:t>enabling environment</a:t>
            </a:r>
            <a:r>
              <a:rPr lang="ko-KR" altLang="en-US" sz="1400" dirty="0" smtClean="0"/>
              <a:t>의 중요성 충분히 고려하지 않음</a:t>
            </a:r>
            <a:r>
              <a:rPr lang="en-US" altLang="ko-KR" sz="1400" dirty="0" smtClean="0"/>
              <a:t>.  (CPDE) </a:t>
            </a:r>
          </a:p>
          <a:p>
            <a:r>
              <a:rPr lang="ko-KR" altLang="en-US" sz="1400" dirty="0" smtClean="0"/>
              <a:t>책무성에 기반한 모니터링과 평가가 취약함</a:t>
            </a:r>
            <a:r>
              <a:rPr lang="en-US" altLang="ko-KR" sz="1400" dirty="0" smtClean="0"/>
              <a:t> (</a:t>
            </a:r>
            <a:r>
              <a:rPr lang="ko-KR" altLang="en-US" sz="1400" dirty="0" smtClean="0"/>
              <a:t>특히 </a:t>
            </a:r>
            <a:r>
              <a:rPr lang="en-US" altLang="ko-KR" sz="1400" dirty="0" smtClean="0"/>
              <a:t>IFI</a:t>
            </a:r>
            <a:r>
              <a:rPr lang="ko-KR" altLang="en-US" sz="1400" dirty="0" smtClean="0"/>
              <a:t>의 역할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각국의 이행을 글로벌 차원에서 평가하는 제도가 부재 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eg</a:t>
            </a:r>
            <a:r>
              <a:rPr lang="en-US" altLang="ko-KR" sz="1400" dirty="0" smtClean="0"/>
              <a:t>. UPR) </a:t>
            </a:r>
          </a:p>
          <a:p>
            <a:r>
              <a:rPr lang="en-US" altLang="ko-KR" sz="1400" dirty="0" smtClean="0"/>
              <a:t>ODA </a:t>
            </a:r>
            <a:r>
              <a:rPr lang="ko-KR" altLang="en-US" sz="1400" dirty="0" smtClean="0"/>
              <a:t>중요성과 </a:t>
            </a:r>
            <a:r>
              <a:rPr lang="en-US" altLang="ko-KR" sz="1400" dirty="0" smtClean="0"/>
              <a:t>0.7% </a:t>
            </a:r>
            <a:r>
              <a:rPr lang="ko-KR" altLang="en-US" sz="1400" dirty="0" smtClean="0"/>
              <a:t>달성에 대한 의지와 </a:t>
            </a:r>
            <a:r>
              <a:rPr lang="en-US" altLang="ko-KR" sz="1400" dirty="0" smtClean="0"/>
              <a:t>roadmap</a:t>
            </a:r>
            <a:r>
              <a:rPr lang="ko-KR" altLang="en-US" sz="1400" dirty="0" smtClean="0"/>
              <a:t>이 없음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기업 참여의 중요성 강조에 비해 기업의 책무성에 대한 강조가 약함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유엔 기업과 인권 이행원칙 </a:t>
            </a:r>
            <a:r>
              <a:rPr lang="en-US" altLang="ko-KR" sz="1400" dirty="0" smtClean="0"/>
              <a:t>(GP on BHR)</a:t>
            </a:r>
            <a:r>
              <a:rPr lang="ko-KR" altLang="en-US" sz="1400" dirty="0" smtClean="0"/>
              <a:t>에 대한 언급 없음</a:t>
            </a:r>
            <a:r>
              <a:rPr lang="en-US" altLang="ko-KR" sz="1400" dirty="0" smtClean="0"/>
              <a:t>) </a:t>
            </a:r>
          </a:p>
          <a:p>
            <a:r>
              <a:rPr lang="en-US" altLang="ko-KR" sz="1400" dirty="0" smtClean="0"/>
              <a:t>CBDR </a:t>
            </a:r>
            <a:r>
              <a:rPr lang="ko-KR" altLang="en-US" sz="1400" dirty="0" smtClean="0"/>
              <a:t>논쟁을 </a:t>
            </a:r>
            <a:r>
              <a:rPr lang="en-US" altLang="ko-KR" sz="1400" dirty="0" smtClean="0"/>
              <a:t>Universal Rights, Differentiated Responsibilities (URDR)</a:t>
            </a:r>
            <a:r>
              <a:rPr lang="ko-KR" altLang="en-US" sz="1400" dirty="0" smtClean="0"/>
              <a:t> 논쟁으로 전환하여 국가의 국외 의무 </a:t>
            </a:r>
            <a:r>
              <a:rPr lang="en-US" altLang="ko-KR" sz="1400" dirty="0" smtClean="0"/>
              <a:t>(ETO)</a:t>
            </a:r>
            <a:r>
              <a:rPr lang="ko-KR" altLang="en-US" sz="1400" dirty="0" smtClean="0"/>
              <a:t>를 개발과정에서의 인권 세이프가드로 구체화 할 필요 </a:t>
            </a:r>
            <a:r>
              <a:rPr lang="en-US" altLang="ko-KR" sz="1400" dirty="0" smtClean="0"/>
              <a:t>(CESR and TWN)  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 descr="http://www.kofid.org/upfile/img_131212134637976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7808"/>
            <a:ext cx="4584192" cy="306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https://pbs.twimg.com/media/Bod91RcIYAIXCT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5929322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http://www.kofid.org/upload/post-20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1467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http://www.hengpheakdey.com/uploads/1/3/2/9/13295857/7601537_ori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71810"/>
            <a:ext cx="48577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Post-2015 </a:t>
            </a:r>
            <a:r>
              <a:rPr lang="ko-KR" altLang="en-US" sz="3600" dirty="0" smtClean="0"/>
              <a:t>관련 한국 시민사회의 노력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Post-2015 </a:t>
            </a:r>
            <a:r>
              <a:rPr lang="ko-KR" altLang="en-US" sz="2400" dirty="0" smtClean="0"/>
              <a:t>유엔 고위급패널 최종보고서에 대한 한국시민사회의 입장 </a:t>
            </a:r>
            <a:r>
              <a:rPr lang="en-US" altLang="ko-KR" sz="2400" dirty="0" smtClean="0"/>
              <a:t>(2013.7.3.) </a:t>
            </a:r>
          </a:p>
          <a:p>
            <a:r>
              <a:rPr lang="en-US" altLang="ko-KR" sz="2400" dirty="0" smtClean="0"/>
              <a:t>SDGs </a:t>
            </a:r>
            <a:r>
              <a:rPr lang="ko-KR" altLang="en-US" sz="2400" dirty="0" smtClean="0"/>
              <a:t>보고서 수정안</a:t>
            </a:r>
            <a:r>
              <a:rPr lang="en-US" altLang="ko-KR" sz="2400" dirty="0" smtClean="0"/>
              <a:t>(Revised Zero Draft)</a:t>
            </a:r>
            <a:r>
              <a:rPr lang="ko-KR" altLang="en-US" sz="2400" dirty="0" smtClean="0"/>
              <a:t>에 대한 한국 국제개발협력 시민사회의 의견 </a:t>
            </a:r>
            <a:r>
              <a:rPr lang="en-US" altLang="ko-KR" sz="2400" dirty="0" smtClean="0"/>
              <a:t>(2014.7.11.) </a:t>
            </a:r>
          </a:p>
          <a:p>
            <a:r>
              <a:rPr lang="ko-KR" altLang="en-US" sz="2400" dirty="0" smtClean="0"/>
              <a:t>유엔 사무총장 </a:t>
            </a:r>
            <a:r>
              <a:rPr lang="en-US" altLang="ko-KR" sz="2400" dirty="0" smtClean="0"/>
              <a:t>Post-2015 </a:t>
            </a:r>
            <a:r>
              <a:rPr lang="ko-KR" altLang="en-US" sz="2400" dirty="0" smtClean="0"/>
              <a:t>개발의제 종합보고서에 대한 </a:t>
            </a:r>
            <a:r>
              <a:rPr lang="en-US" altLang="ko-KR" sz="2400" dirty="0" smtClean="0"/>
              <a:t>KoFID</a:t>
            </a:r>
            <a:r>
              <a:rPr lang="ko-KR" altLang="en-US" sz="2400" dirty="0" smtClean="0"/>
              <a:t>의 의견 </a:t>
            </a:r>
            <a:r>
              <a:rPr lang="en-US" altLang="ko-KR" sz="2400" dirty="0" smtClean="0"/>
              <a:t>(2015.1.15.) </a:t>
            </a:r>
          </a:p>
          <a:p>
            <a:r>
              <a:rPr lang="en-US" altLang="ko-KR" sz="2400" dirty="0" smtClean="0"/>
              <a:t>SDGs(</a:t>
            </a:r>
            <a:r>
              <a:rPr lang="ko-KR" altLang="en-US" sz="2400" dirty="0" smtClean="0"/>
              <a:t>지속가능발전목표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에 관한 </a:t>
            </a:r>
            <a:r>
              <a:rPr lang="en-US" altLang="ko-KR" sz="2400" dirty="0" smtClean="0"/>
              <a:t>KoFID </a:t>
            </a:r>
            <a:r>
              <a:rPr lang="ko-KR" altLang="en-US" sz="2400" dirty="0" smtClean="0"/>
              <a:t>의견서 </a:t>
            </a:r>
            <a:r>
              <a:rPr lang="en-US" altLang="ko-KR" sz="2400" dirty="0" smtClean="0"/>
              <a:t>(2015.3.20.)</a:t>
            </a:r>
          </a:p>
          <a:p>
            <a:r>
              <a:rPr lang="ko-KR" altLang="en-US" sz="2400" dirty="0" smtClean="0"/>
              <a:t>유엔 개발재원회의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FfD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대한 </a:t>
            </a:r>
            <a:r>
              <a:rPr lang="en-US" altLang="ko-KR" sz="2400" dirty="0" smtClean="0"/>
              <a:t>KoFID </a:t>
            </a:r>
            <a:r>
              <a:rPr lang="ko-KR" altLang="en-US" sz="2400" dirty="0" smtClean="0"/>
              <a:t>입장 </a:t>
            </a:r>
            <a:r>
              <a:rPr lang="en-US" altLang="ko-KR" sz="2400" dirty="0" smtClean="0"/>
              <a:t>(2015.6.17)</a:t>
            </a:r>
          </a:p>
          <a:p>
            <a:r>
              <a:rPr lang="ko-KR" altLang="en-US" sz="2400" dirty="0" smtClean="0"/>
              <a:t>유엔 </a:t>
            </a:r>
            <a:r>
              <a:rPr lang="en-US" altLang="ko-KR" sz="2400" dirty="0" smtClean="0"/>
              <a:t>Post-2015 </a:t>
            </a:r>
            <a:r>
              <a:rPr lang="ko-KR" altLang="en-US" sz="2400" dirty="0" smtClean="0"/>
              <a:t>총회 결과문서 초안에 대한 한국 시민사회의 입장 </a:t>
            </a:r>
            <a:r>
              <a:rPr lang="en-US" altLang="ko-KR" sz="2400" dirty="0" smtClean="0"/>
              <a:t>(2015.7.1) 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b="1" dirty="0" smtClean="0">
                <a:solidFill>
                  <a:srgbClr val="1F24F3"/>
                </a:solidFill>
              </a:rPr>
              <a:t>한국 시민사회단체의 기본입장 </a:t>
            </a:r>
            <a:r>
              <a:rPr lang="en-US" altLang="ko-KR" sz="2700" b="1" dirty="0" smtClean="0">
                <a:solidFill>
                  <a:srgbClr val="1F24F3"/>
                </a:solidFill>
              </a:rPr>
              <a:t>(2013.3)</a:t>
            </a:r>
            <a:r>
              <a:rPr lang="ko-KR" altLang="en-US" sz="4000" b="1" dirty="0" smtClean="0">
                <a:solidFill>
                  <a:srgbClr val="1F24F3"/>
                </a:solidFill>
              </a:rPr>
              <a:t> </a:t>
            </a:r>
            <a:endParaRPr lang="ko-KR" altLang="en-US" sz="4000" b="1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ko-KR" altLang="en-US" sz="3000" b="1" dirty="0" smtClean="0"/>
              <a:t>글로벌 복합위기에 대처하기 위해 새로운 개발</a:t>
            </a:r>
            <a:r>
              <a:rPr lang="en-US" altLang="ko-KR" sz="3000" b="1" dirty="0" smtClean="0"/>
              <a:t>/</a:t>
            </a:r>
            <a:r>
              <a:rPr lang="ko-KR" altLang="en-US" sz="3000" b="1" dirty="0" smtClean="0"/>
              <a:t>발전 패러다임이 필요합니다</a:t>
            </a:r>
            <a:r>
              <a:rPr lang="en-US" sz="3000" b="1" dirty="0" smtClean="0"/>
              <a:t>. </a:t>
            </a:r>
            <a:endParaRPr lang="ko-KR" altLang="en-US" sz="3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ko-KR" altLang="en-US" sz="3000" b="1" dirty="0" smtClean="0"/>
              <a:t>불평등을 별도의 독자적인 목표로 설정해야 합니다</a:t>
            </a:r>
            <a:r>
              <a:rPr lang="en-US" sz="3000" b="1" dirty="0" smtClean="0"/>
              <a:t>. </a:t>
            </a:r>
            <a:endParaRPr lang="ko-KR" altLang="en-US" sz="3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ko-KR" altLang="en-US" sz="3000" b="1" dirty="0" smtClean="0"/>
              <a:t>금융거래세와 군축을 통한 새로운 개발재원을 확보해야 합니다</a:t>
            </a:r>
            <a:r>
              <a:rPr lang="en-US" sz="3000" b="1" dirty="0" smtClean="0"/>
              <a:t>.</a:t>
            </a:r>
            <a:endParaRPr lang="ko-KR" altLang="en-US" sz="3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ko-KR" altLang="en-US" sz="3000" b="1" dirty="0" smtClean="0"/>
              <a:t>인권에 기반을 둔 </a:t>
            </a:r>
            <a:r>
              <a:rPr lang="ko-KR" altLang="en-US" sz="3000" b="1" dirty="0" err="1" smtClean="0"/>
              <a:t>책무성</a:t>
            </a:r>
            <a:r>
              <a:rPr lang="ko-KR" altLang="en-US" sz="3000" b="1" dirty="0" smtClean="0"/>
              <a:t> </a:t>
            </a:r>
            <a:r>
              <a:rPr lang="ko-KR" altLang="en-US" sz="3000" b="1" dirty="0" err="1" smtClean="0"/>
              <a:t>매카니즘이</a:t>
            </a:r>
            <a:r>
              <a:rPr lang="ko-KR" altLang="en-US" sz="3000" b="1" dirty="0" smtClean="0"/>
              <a:t> 시급히 마련되어야 합니다</a:t>
            </a:r>
            <a:r>
              <a:rPr lang="en-US" sz="3000" dirty="0" smtClean="0"/>
              <a:t>. </a:t>
            </a:r>
            <a:endParaRPr lang="ko-KR" altLang="en-US" sz="3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ko-KR" altLang="en-US" sz="3000" b="1" dirty="0" smtClean="0"/>
              <a:t>보다 평등하고 </a:t>
            </a:r>
            <a:r>
              <a:rPr lang="ko-KR" altLang="en-US" sz="3000" b="1" dirty="0" err="1" smtClean="0"/>
              <a:t>책무성</a:t>
            </a:r>
            <a:r>
              <a:rPr lang="ko-KR" altLang="en-US" sz="3000" b="1" dirty="0" smtClean="0"/>
              <a:t> 있는 효과적인 글로벌 </a:t>
            </a:r>
            <a:r>
              <a:rPr lang="ko-KR" altLang="en-US" sz="3000" b="1" dirty="0" err="1" smtClean="0"/>
              <a:t>파트너십이</a:t>
            </a:r>
            <a:r>
              <a:rPr lang="ko-KR" altLang="en-US" sz="3000" b="1" dirty="0" smtClean="0"/>
              <a:t> 만들어져야 합니다</a:t>
            </a:r>
            <a:r>
              <a:rPr lang="en-US" sz="3000" b="1" dirty="0" smtClean="0"/>
              <a:t>. </a:t>
            </a:r>
            <a:endParaRPr lang="ko-KR" altLang="en-US" sz="30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rgbClr val="1F24F3"/>
                </a:solidFill>
              </a:rPr>
              <a:t>4</a:t>
            </a:r>
            <a:r>
              <a:rPr lang="ko-KR" altLang="en-US" sz="4000" b="1" dirty="0" smtClean="0">
                <a:solidFill>
                  <a:srgbClr val="1F24F3"/>
                </a:solidFill>
              </a:rPr>
              <a:t>가지 예상 시나리오 </a:t>
            </a:r>
            <a:endParaRPr lang="ko-KR" altLang="en-US" sz="4000" b="1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ko-KR" altLang="en-US" b="1" dirty="0" smtClean="0"/>
          </a:p>
          <a:p>
            <a:pPr fontAlgn="t"/>
            <a:endParaRPr lang="ko-KR" altLang="en-US" b="1" dirty="0" smtClean="0"/>
          </a:p>
          <a:p>
            <a:pPr fontAlgn="t"/>
            <a:endParaRPr lang="ko-KR" altLang="en-US" dirty="0" smtClean="0"/>
          </a:p>
          <a:p>
            <a:pPr fontAlgn="t"/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58" y="1000109"/>
          <a:ext cx="8429684" cy="585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2928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Green light</a:t>
                      </a:r>
                      <a:r>
                        <a:rPr lang="en-US" altLang="ko-KR" baseline="0" dirty="0" smtClean="0"/>
                        <a:t> ! 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en-US" altLang="ko-KR" dirty="0" smtClean="0"/>
                        <a:t>Transformative, universal, bold</a:t>
                      </a:r>
                      <a:r>
                        <a:rPr lang="en-US" altLang="ko-KR" baseline="0" dirty="0" smtClean="0"/>
                        <a:t> and ambitious </a:t>
                      </a:r>
                      <a:r>
                        <a:rPr lang="en-US" altLang="ko-KR" dirty="0" smtClean="0"/>
                        <a:t>G</a:t>
                      </a:r>
                      <a:r>
                        <a:rPr lang="en-US" altLang="ko-KR" baseline="0" dirty="0" smtClean="0"/>
                        <a:t>oals &amp; Targets </a:t>
                      </a:r>
                      <a:r>
                        <a:rPr lang="ko-KR" altLang="en-US" baseline="0" dirty="0" smtClean="0"/>
                        <a:t>채택 </a:t>
                      </a:r>
                      <a:endParaRPr lang="en-US" altLang="ko-KR" baseline="0" dirty="0" smtClean="0"/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ko-KR" altLang="en-US" baseline="0" dirty="0" smtClean="0"/>
                        <a:t>충분한 재원확보와 기후변화 협상 전향적 타결</a:t>
                      </a:r>
                      <a:endParaRPr lang="en-US" altLang="ko-KR" baseline="0" dirty="0" smtClean="0"/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err="1" smtClean="0"/>
                        <a:t>책무성</a:t>
                      </a:r>
                      <a:r>
                        <a:rPr lang="ko-KR" altLang="en-US" baseline="0" dirty="0" smtClean="0"/>
                        <a:t> 원칙에 따른 체계적인 모니터링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시스템 구축 </a:t>
                      </a:r>
                      <a:endParaRPr lang="en-US" altLang="ko-KR" baseline="0" dirty="0" smtClean="0"/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ko-KR" altLang="en-US" baseline="0" dirty="0" smtClean="0"/>
                        <a:t>시민사회의 적극적 참여 보장 </a:t>
                      </a:r>
                      <a:endParaRPr lang="en-US" altLang="ko-KR" baseline="0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Yellow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Card ! </a:t>
                      </a:r>
                    </a:p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일부 주요 목표와 세부목표 삭제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취약한 이행수단과 글로벌 </a:t>
                      </a:r>
                      <a:r>
                        <a:rPr lang="ko-KR" altLang="en-US" baseline="0" dirty="0" err="1" smtClean="0">
                          <a:solidFill>
                            <a:schemeClr val="tx1"/>
                          </a:solidFill>
                        </a:rPr>
                        <a:t>파트너십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부실한 모니터링 시스템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특히 불평등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ko-KR" altLang="en-US" baseline="0" dirty="0" err="1" smtClean="0">
                          <a:solidFill>
                            <a:schemeClr val="tx1"/>
                          </a:solidFill>
                        </a:rPr>
                        <a:t>지속가능한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생산과 소비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(12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정의와 </a:t>
                      </a:r>
                      <a:r>
                        <a:rPr lang="ko-KR" altLang="en-US" baseline="0" dirty="0" err="1" smtClean="0">
                          <a:solidFill>
                            <a:schemeClr val="tx1"/>
                          </a:solidFill>
                        </a:rPr>
                        <a:t>책무성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있는 </a:t>
                      </a:r>
                      <a:r>
                        <a:rPr lang="ko-KR" altLang="en-US" baseline="0" dirty="0" err="1" smtClean="0">
                          <a:solidFill>
                            <a:schemeClr val="tx1"/>
                          </a:solidFill>
                        </a:rPr>
                        <a:t>거버넌스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(16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이행수단과 글로벌 </a:t>
                      </a:r>
                      <a:r>
                        <a:rPr lang="ko-KR" altLang="en-US" baseline="0" dirty="0" err="1" smtClean="0">
                          <a:solidFill>
                            <a:schemeClr val="tx1"/>
                          </a:solidFill>
                        </a:rPr>
                        <a:t>파트너십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(17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의 합의 수준 약화 </a:t>
                      </a:r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28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Business</a:t>
                      </a:r>
                      <a:r>
                        <a:rPr lang="en-US" altLang="ko-KR" b="1" baseline="0" dirty="0" smtClean="0"/>
                        <a:t> as Usual (BAU)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baseline="0" dirty="0" smtClean="0"/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목표와 당위에 대한 화려한 외교적 수사와 약속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현재보다 약화된 수준의 목표에 타협 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ko-KR" altLang="en-US" dirty="0" smtClean="0"/>
                        <a:t> 빈곤과 불평등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양극화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dirty="0" smtClean="0"/>
                        <a:t>를 초래하는 기존의 </a:t>
                      </a:r>
                      <a:r>
                        <a:rPr lang="en-US" altLang="ko-KR" dirty="0" smtClean="0"/>
                        <a:t>‘</a:t>
                      </a:r>
                      <a:r>
                        <a:rPr lang="ko-KR" altLang="en-US" dirty="0" err="1" smtClean="0"/>
                        <a:t>신자유주의적</a:t>
                      </a:r>
                      <a:r>
                        <a:rPr lang="en-US" altLang="ko-KR" dirty="0" smtClean="0"/>
                        <a:t>’</a:t>
                      </a:r>
                      <a:r>
                        <a:rPr lang="ko-KR" altLang="en-US" dirty="0" smtClean="0"/>
                        <a:t> 개발패러다임에 대한 비판적 성찰과 전환을 위한 실질적 목표와 정책</a:t>
                      </a:r>
                      <a:r>
                        <a:rPr lang="ko-KR" altLang="en-US" baseline="0" dirty="0" smtClean="0"/>
                        <a:t> 및 이행수단의</a:t>
                      </a:r>
                      <a:r>
                        <a:rPr lang="ko-KR" altLang="en-US" dirty="0" smtClean="0"/>
                        <a:t> 부재</a:t>
                      </a:r>
                      <a:r>
                        <a:rPr lang="en-US" altLang="ko-KR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Red Card !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개발재원 합의 실패    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주요 목표와 세부목표 합의 실패 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buFont typeface="Wingdings" pitchFamily="2" charset="2"/>
                        <a:buChar char="Ø"/>
                      </a:pP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기후변화 협상 타결 실패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수준 미달 내용의 합의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rgbClr val="1F24F3"/>
                </a:solidFill>
              </a:rPr>
              <a:t>전망과 과제 </a:t>
            </a:r>
            <a:endParaRPr lang="ko-KR" altLang="en-US" sz="4000" b="1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atinLnBrk="0"/>
            <a:r>
              <a:rPr lang="ko-KR" altLang="en-US" dirty="0" smtClean="0"/>
              <a:t>목표에 대한 협상이 막바지에 이르고 있지만 낙관도 비관도 할 수 없는 상황</a:t>
            </a:r>
            <a:r>
              <a:rPr lang="en-US" altLang="ko-KR" dirty="0" smtClean="0"/>
              <a:t>.</a:t>
            </a:r>
          </a:p>
          <a:p>
            <a:pPr latinLnBrk="0"/>
            <a:r>
              <a:rPr lang="ko-KR" altLang="en-US" dirty="0" smtClean="0"/>
              <a:t>현재 상황에서 크게 </a:t>
            </a:r>
            <a:r>
              <a:rPr lang="en-US" altLang="ko-KR" dirty="0" smtClean="0"/>
              <a:t>Green light, Gray, Yellow Card, Red Card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 가지 시나리오를 구상해 볼 수 있음</a:t>
            </a:r>
            <a:r>
              <a:rPr lang="en-US" altLang="ko-KR" dirty="0" smtClean="0"/>
              <a:t>.</a:t>
            </a:r>
          </a:p>
          <a:p>
            <a:pPr latinLnBrk="0"/>
            <a:r>
              <a:rPr lang="en-US" altLang="ko-KR" dirty="0" smtClean="0"/>
              <a:t>Green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목표로 추구하면서 </a:t>
            </a:r>
            <a:r>
              <a:rPr lang="en-US" altLang="ko-KR" dirty="0" smtClean="0"/>
              <a:t>Gray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Yellow</a:t>
            </a:r>
            <a:r>
              <a:rPr lang="ko-KR" altLang="en-US" dirty="0" smtClean="0"/>
              <a:t>를 대비하고 </a:t>
            </a:r>
            <a:r>
              <a:rPr lang="en-US" altLang="ko-KR" dirty="0" smtClean="0"/>
              <a:t>Red</a:t>
            </a:r>
            <a:r>
              <a:rPr lang="ko-KR" altLang="en-US" dirty="0" smtClean="0"/>
              <a:t>를 방지하기 위해 노력해야 함</a:t>
            </a:r>
            <a:r>
              <a:rPr lang="en-US" altLang="ko-KR" dirty="0" smtClean="0"/>
              <a:t>. </a:t>
            </a:r>
          </a:p>
          <a:p>
            <a:pPr latinLnBrk="0"/>
            <a:r>
              <a:rPr lang="ko-KR" altLang="en-US" dirty="0" smtClean="0"/>
              <a:t>한국정부는 국제적으로는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보편적 가치와 공익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관점에서 선진국과 개도국의 이해관계를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중재하고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보다 전향적인 목표가 설정되도록 외교력을 발휘하고 이를 국내적으로 실현할 수 있는 체계를 구축하는 이중의 노력이 필요함</a:t>
            </a:r>
            <a:r>
              <a:rPr lang="en-US" altLang="ko-KR" dirty="0" smtClean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rgbClr val="1F24F3"/>
                </a:solidFill>
              </a:rPr>
              <a:t>Post-2015</a:t>
            </a:r>
            <a:r>
              <a:rPr lang="ko-KR" altLang="en-US" sz="4000" b="1" dirty="0" smtClean="0">
                <a:solidFill>
                  <a:srgbClr val="1F24F3"/>
                </a:solidFill>
              </a:rPr>
              <a:t>와 한국 </a:t>
            </a:r>
            <a:r>
              <a:rPr lang="en-US" altLang="ko-KR" sz="2400" b="1" dirty="0" smtClean="0">
                <a:solidFill>
                  <a:srgbClr val="1F24F3"/>
                </a:solidFill>
              </a:rPr>
              <a:t>(2013.8, </a:t>
            </a:r>
            <a:r>
              <a:rPr lang="ko-KR" altLang="en-US" sz="2400" b="1" dirty="0" smtClean="0">
                <a:solidFill>
                  <a:srgbClr val="1F24F3"/>
                </a:solidFill>
              </a:rPr>
              <a:t>서울</a:t>
            </a:r>
            <a:r>
              <a:rPr lang="en-US" altLang="ko-KR" sz="2400" b="1" dirty="0" smtClean="0">
                <a:solidFill>
                  <a:srgbClr val="1F24F3"/>
                </a:solidFill>
              </a:rPr>
              <a:t>)</a:t>
            </a:r>
            <a:r>
              <a:rPr lang="ko-KR" altLang="en-US" sz="2400" b="1" dirty="0" smtClean="0">
                <a:solidFill>
                  <a:srgbClr val="1F24F3"/>
                </a:solidFill>
              </a:rPr>
              <a:t> </a:t>
            </a:r>
            <a:endParaRPr lang="ko-KR" altLang="en-US" sz="2400" b="1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http://news.mofa.go.kr/images/0031995812_041/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786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rgbClr val="1F24F3"/>
                </a:solidFill>
              </a:rPr>
              <a:t>한국의 주요 과제 </a:t>
            </a:r>
            <a:r>
              <a:rPr lang="en-US" altLang="ko-KR" sz="4000" b="1" dirty="0" smtClean="0">
                <a:solidFill>
                  <a:srgbClr val="1F24F3"/>
                </a:solidFill>
              </a:rPr>
              <a:t>- </a:t>
            </a:r>
            <a:r>
              <a:rPr lang="ko-KR" altLang="en-US" sz="4000" b="1" dirty="0" smtClean="0">
                <a:solidFill>
                  <a:srgbClr val="1F24F3"/>
                </a:solidFill>
              </a:rPr>
              <a:t>국제 </a:t>
            </a:r>
            <a:endParaRPr lang="ko-KR" altLang="en-US" sz="4000" b="1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54591"/>
          </a:xfrm>
        </p:spPr>
        <p:txBody>
          <a:bodyPr>
            <a:normAutofit lnSpcReduction="10000"/>
          </a:bodyPr>
          <a:lstStyle/>
          <a:p>
            <a:pPr latinLnBrk="0"/>
            <a:r>
              <a:rPr lang="ko-KR" altLang="en-US" sz="2400" dirty="0" smtClean="0"/>
              <a:t>첫째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지속가능발전과 국제개발협력 분야의 다양한 국제 프레임워크와 이행 </a:t>
            </a:r>
            <a:r>
              <a:rPr lang="ko-KR" altLang="en-US" sz="2400" dirty="0" err="1" smtClean="0"/>
              <a:t>메카니즘</a:t>
            </a:r>
            <a:r>
              <a:rPr lang="ko-KR" altLang="en-US" sz="2400" dirty="0" smtClean="0"/>
              <a:t> 간의 조화와 시너지 창출 </a:t>
            </a:r>
            <a:endParaRPr lang="en-US" altLang="ko-KR" sz="2400" dirty="0" smtClean="0"/>
          </a:p>
          <a:p>
            <a:pPr lvl="1" latinLnBrk="0"/>
            <a:r>
              <a:rPr lang="ko-KR" altLang="en-US" sz="2400" i="1" dirty="0" smtClean="0"/>
              <a:t>예</a:t>
            </a:r>
            <a:r>
              <a:rPr lang="en-US" altLang="ko-KR" sz="2400" i="1" dirty="0" smtClean="0"/>
              <a:t>: UN </a:t>
            </a:r>
            <a:r>
              <a:rPr lang="en-US" sz="2400" i="1" dirty="0" smtClean="0"/>
              <a:t>DCF</a:t>
            </a:r>
            <a:r>
              <a:rPr lang="ko-KR" altLang="en-US" sz="2400" i="1" dirty="0" smtClean="0"/>
              <a:t>와</a:t>
            </a:r>
            <a:r>
              <a:rPr lang="en-US" sz="2400" i="1" dirty="0" smtClean="0"/>
              <a:t> </a:t>
            </a:r>
            <a:r>
              <a:rPr lang="ko-KR" altLang="en-US" sz="2400" i="1" dirty="0" smtClean="0"/>
              <a:t>부산 </a:t>
            </a:r>
            <a:r>
              <a:rPr lang="en-US" sz="2400" i="1" dirty="0" smtClean="0"/>
              <a:t>GPEDC, Green Climate Fund (GCF), Universal Periodic Review (UPR), Open Government Partnership (OGP), Community of Democracies (CD) </a:t>
            </a:r>
            <a:r>
              <a:rPr lang="ko-KR" altLang="en-US" sz="2400" i="1" dirty="0" smtClean="0"/>
              <a:t>등</a:t>
            </a:r>
            <a:r>
              <a:rPr lang="en-US" altLang="ko-KR" sz="2400" i="1" dirty="0" smtClean="0"/>
              <a:t>. </a:t>
            </a:r>
          </a:p>
          <a:p>
            <a:pPr latinLnBrk="0"/>
            <a:r>
              <a:rPr lang="ko-KR" altLang="en-US" sz="2400" dirty="0" smtClean="0"/>
              <a:t>둘째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한국의 경제사회발전 경험을 지속가능발전의 관점에서 비판적으로 재해석하여 국제개발협력에 활용</a:t>
            </a:r>
            <a:endParaRPr lang="en-US" altLang="ko-KR" sz="2400" dirty="0" smtClean="0"/>
          </a:p>
          <a:p>
            <a:pPr lvl="1" latinLnBrk="0"/>
            <a:r>
              <a:rPr lang="ko-KR" altLang="en-US" sz="2000" i="1" dirty="0" smtClean="0"/>
              <a:t>예</a:t>
            </a:r>
            <a:r>
              <a:rPr lang="en-US" altLang="ko-KR" sz="2000" i="1" dirty="0" smtClean="0"/>
              <a:t>: </a:t>
            </a:r>
            <a:r>
              <a:rPr lang="ko-KR" altLang="en-US" sz="2000" i="1" dirty="0" smtClean="0"/>
              <a:t>경제성장</a:t>
            </a:r>
            <a:r>
              <a:rPr lang="en-US" altLang="ko-KR" sz="2000" i="1" dirty="0" smtClean="0"/>
              <a:t>, </a:t>
            </a:r>
            <a:r>
              <a:rPr lang="ko-KR" altLang="en-US" sz="2000" i="1" dirty="0" smtClean="0"/>
              <a:t>빈곤퇴치</a:t>
            </a:r>
            <a:r>
              <a:rPr lang="en-US" altLang="ko-KR" sz="2000" i="1" dirty="0" smtClean="0"/>
              <a:t>, </a:t>
            </a:r>
            <a:r>
              <a:rPr lang="ko-KR" altLang="en-US" sz="2000" i="1" dirty="0" smtClean="0"/>
              <a:t>민주화</a:t>
            </a:r>
            <a:r>
              <a:rPr lang="en-US" altLang="ko-KR" sz="2000" i="1" dirty="0" smtClean="0"/>
              <a:t>, </a:t>
            </a:r>
            <a:r>
              <a:rPr lang="ko-KR" altLang="en-US" sz="2000" i="1" dirty="0" smtClean="0"/>
              <a:t>시민사회</a:t>
            </a:r>
            <a:r>
              <a:rPr lang="en-US" altLang="ko-KR" sz="2000" i="1" dirty="0" smtClean="0"/>
              <a:t>, </a:t>
            </a:r>
            <a:r>
              <a:rPr lang="ko-KR" altLang="en-US" sz="2000" i="1" dirty="0" err="1" smtClean="0"/>
              <a:t>거버넌스</a:t>
            </a:r>
            <a:r>
              <a:rPr lang="ko-KR" altLang="en-US" sz="2000" i="1" dirty="0" smtClean="0"/>
              <a:t> 등 </a:t>
            </a:r>
            <a:endParaRPr lang="en-US" altLang="ko-KR" sz="2000" i="1" dirty="0" smtClean="0"/>
          </a:p>
          <a:p>
            <a:pPr latinLnBrk="0"/>
            <a:r>
              <a:rPr lang="ko-KR" altLang="en-US" sz="2400" dirty="0" err="1" smtClean="0"/>
              <a:t>세째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국제기구와 국제시민사회와의 전략적 </a:t>
            </a:r>
            <a:r>
              <a:rPr lang="ko-KR" altLang="en-US" sz="2400" dirty="0" err="1" smtClean="0"/>
              <a:t>파트너십을</a:t>
            </a:r>
            <a:r>
              <a:rPr lang="ko-KR" altLang="en-US" sz="2400" dirty="0" smtClean="0"/>
              <a:t> 통한 </a:t>
            </a:r>
            <a:r>
              <a:rPr lang="en-US" altLang="ko-KR" sz="2400" dirty="0" smtClean="0"/>
              <a:t>SDG</a:t>
            </a:r>
            <a:r>
              <a:rPr lang="ko-KR" altLang="en-US" sz="2400" dirty="0" smtClean="0"/>
              <a:t>에 부합하는 국제개발협력 모델 구축 </a:t>
            </a:r>
            <a:endParaRPr lang="en-US" altLang="ko-KR" sz="2400" dirty="0" smtClean="0"/>
          </a:p>
          <a:p>
            <a:pPr lvl="1" latinLnBrk="0"/>
            <a:r>
              <a:rPr lang="ko-KR" altLang="en-US" sz="2000" i="1" dirty="0" smtClean="0"/>
              <a:t>예</a:t>
            </a:r>
            <a:r>
              <a:rPr lang="en-US" altLang="ko-KR" sz="2000" i="1" dirty="0" smtClean="0"/>
              <a:t>: SDG</a:t>
            </a:r>
            <a:r>
              <a:rPr lang="ko-KR" altLang="en-US" sz="2000" i="1" dirty="0" smtClean="0"/>
              <a:t>를 </a:t>
            </a:r>
            <a:r>
              <a:rPr lang="en-US" altLang="ko-KR" sz="2000" i="1" dirty="0" smtClean="0"/>
              <a:t>‘</a:t>
            </a:r>
            <a:r>
              <a:rPr lang="ko-KR" altLang="en-US" sz="2000" i="1" dirty="0" smtClean="0"/>
              <a:t>공공외교</a:t>
            </a:r>
            <a:r>
              <a:rPr lang="en-US" altLang="ko-KR" sz="2000" i="1" dirty="0" smtClean="0"/>
              <a:t>’</a:t>
            </a:r>
            <a:r>
              <a:rPr lang="ko-KR" altLang="en-US" sz="2000" i="1" dirty="0" smtClean="0"/>
              <a:t>의 핵심으로 활용</a:t>
            </a:r>
            <a:r>
              <a:rPr lang="en-US" altLang="ko-KR" sz="2000" i="1" dirty="0" smtClean="0"/>
              <a:t>, </a:t>
            </a:r>
            <a:r>
              <a:rPr lang="ko-KR" altLang="en-US" sz="2000" i="1" dirty="0" smtClean="0"/>
              <a:t>개도국 시민사회에  역량강화를 위한 전폭적 지원 등</a:t>
            </a:r>
            <a:r>
              <a:rPr lang="en-US" altLang="ko-KR" sz="2000" i="1" dirty="0" smtClean="0"/>
              <a:t>. </a:t>
            </a:r>
          </a:p>
          <a:p>
            <a:pPr lvl="1" latinLnBrk="0">
              <a:buNone/>
            </a:pPr>
            <a:endParaRPr lang="ko-KR" altLang="en-US" sz="2000" i="1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참고자료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Post-2015 </a:t>
            </a:r>
            <a:r>
              <a:rPr lang="ko-KR" altLang="en-US" dirty="0" smtClean="0"/>
              <a:t>개발의제란 무엇인가</a:t>
            </a:r>
            <a:r>
              <a:rPr lang="en-US" altLang="ko-KR" dirty="0" smtClean="0"/>
              <a:t>? (</a:t>
            </a:r>
            <a:r>
              <a:rPr lang="ko-KR" altLang="en-US" dirty="0" smtClean="0"/>
              <a:t>이슈 </a:t>
            </a:r>
            <a:r>
              <a:rPr lang="ko-KR" altLang="en-US" dirty="0" err="1" smtClean="0"/>
              <a:t>브리프</a:t>
            </a:r>
            <a:r>
              <a:rPr lang="en-US" altLang="ko-KR" dirty="0" smtClean="0"/>
              <a:t>, Action 2015, </a:t>
            </a:r>
            <a:r>
              <a:rPr lang="ko-KR" altLang="en-US" dirty="0" smtClean="0"/>
              <a:t>이성훈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SDGs</a:t>
            </a:r>
            <a:r>
              <a:rPr lang="ko-KR" altLang="en-US" dirty="0" smtClean="0"/>
              <a:t> 구조와 </a:t>
            </a:r>
            <a:r>
              <a:rPr lang="en-US" altLang="ko-KR" dirty="0" smtClean="0"/>
              <a:t>MDGs</a:t>
            </a:r>
            <a:r>
              <a:rPr lang="ko-KR" altLang="en-US" dirty="0" smtClean="0"/>
              <a:t>와의 비교표 </a:t>
            </a:r>
            <a:r>
              <a:rPr lang="en-US" altLang="ko-KR" dirty="0" smtClean="0"/>
              <a:t>(7.3. </a:t>
            </a:r>
            <a:r>
              <a:rPr lang="ko-KR" altLang="en-US" dirty="0" smtClean="0"/>
              <a:t>이성훈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SDGs </a:t>
            </a:r>
            <a:r>
              <a:rPr lang="ko-KR" altLang="en-US" dirty="0" smtClean="0"/>
              <a:t>번역 한</a:t>
            </a:r>
            <a:r>
              <a:rPr lang="en-US" altLang="ko-KR" dirty="0" smtClean="0"/>
              <a:t>/</a:t>
            </a:r>
            <a:r>
              <a:rPr lang="ko-KR" altLang="en-US" dirty="0" smtClean="0"/>
              <a:t>영  </a:t>
            </a:r>
            <a:endParaRPr lang="en-US" altLang="ko-KR" dirty="0" smtClean="0"/>
          </a:p>
          <a:p>
            <a:r>
              <a:rPr lang="en-US" altLang="ko-KR" dirty="0" smtClean="0"/>
              <a:t>2015</a:t>
            </a:r>
            <a:r>
              <a:rPr lang="ko-KR" altLang="en-US" dirty="0" smtClean="0"/>
              <a:t>년 유엔총회 채택 결과문서 </a:t>
            </a:r>
            <a:r>
              <a:rPr lang="ko-KR" altLang="en-US" dirty="0" err="1" smtClean="0"/>
              <a:t>초초안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(zero draft) </a:t>
            </a:r>
            <a:r>
              <a:rPr lang="ko-KR" altLang="en-US" dirty="0" smtClean="0"/>
              <a:t>한</a:t>
            </a:r>
            <a:r>
              <a:rPr lang="en-US" altLang="ko-KR" dirty="0" smtClean="0"/>
              <a:t>/</a:t>
            </a:r>
            <a:r>
              <a:rPr lang="ko-KR" altLang="en-US" dirty="0" smtClean="0"/>
              <a:t>영 </a:t>
            </a:r>
            <a:endParaRPr lang="en-US" altLang="ko-KR" dirty="0" smtClean="0"/>
          </a:p>
          <a:p>
            <a:r>
              <a:rPr lang="en-US" altLang="ko-KR" dirty="0" smtClean="0"/>
              <a:t>Zero</a:t>
            </a:r>
            <a:r>
              <a:rPr lang="ko-KR" altLang="en-US" dirty="0" smtClean="0"/>
              <a:t> </a:t>
            </a:r>
            <a:r>
              <a:rPr lang="en-US" altLang="ko-KR" dirty="0" smtClean="0"/>
              <a:t>draft</a:t>
            </a:r>
            <a:r>
              <a:rPr lang="ko-KR" altLang="en-US" dirty="0" smtClean="0"/>
              <a:t>에 대한 한국 시민사회의 입장 </a:t>
            </a:r>
            <a:endParaRPr lang="en-US" altLang="ko-KR" dirty="0" smtClean="0"/>
          </a:p>
          <a:p>
            <a:r>
              <a:rPr lang="en-US" altLang="ko-KR" dirty="0" smtClean="0"/>
              <a:t>Post-2015 </a:t>
            </a:r>
            <a:r>
              <a:rPr lang="ko-KR" altLang="en-US" dirty="0" smtClean="0"/>
              <a:t>개발의제 한국 시민사회 입장 문서 모음 </a:t>
            </a:r>
            <a:endParaRPr lang="en-US" altLang="ko-KR" dirty="0" smtClean="0"/>
          </a:p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SDGs </a:t>
            </a:r>
            <a:r>
              <a:rPr lang="ko-KR" altLang="en-US" dirty="0" smtClean="0"/>
              <a:t>시민사회 정책토론회 </a:t>
            </a:r>
            <a:r>
              <a:rPr lang="en-US" altLang="ko-KR" dirty="0" smtClean="0"/>
              <a:t>(7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자료집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rgbClr val="1F24F3"/>
                </a:solidFill>
              </a:rPr>
              <a:t>한국의 주요 과제 </a:t>
            </a:r>
            <a:r>
              <a:rPr lang="en-US" altLang="ko-KR" sz="4000" b="1" dirty="0" smtClean="0">
                <a:solidFill>
                  <a:srgbClr val="1F24F3"/>
                </a:solidFill>
              </a:rPr>
              <a:t>– </a:t>
            </a:r>
            <a:r>
              <a:rPr lang="ko-KR" altLang="en-US" sz="4000" b="1" dirty="0" smtClean="0">
                <a:solidFill>
                  <a:srgbClr val="1F24F3"/>
                </a:solidFill>
              </a:rPr>
              <a:t>국내</a:t>
            </a:r>
            <a:endParaRPr lang="ko-KR" altLang="en-US" sz="4000" b="1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 latinLnBrk="0"/>
            <a:r>
              <a:rPr lang="ko-KR" altLang="en-US" sz="2400" dirty="0" smtClean="0"/>
              <a:t>첫째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지속가능발전 관련 국내의 다양한 정책 프레임워크와 간의 조화와 시너지 창출 </a:t>
            </a:r>
          </a:p>
          <a:p>
            <a:pPr lvl="1" latinLnBrk="0"/>
            <a:r>
              <a:rPr lang="ko-KR" altLang="en-US" sz="2000" i="1" dirty="0" smtClean="0"/>
              <a:t>예</a:t>
            </a:r>
            <a:r>
              <a:rPr lang="en-US" altLang="ko-KR" sz="2000" i="1" dirty="0" smtClean="0"/>
              <a:t>: </a:t>
            </a:r>
            <a:r>
              <a:rPr lang="en-US" sz="2000" i="1" dirty="0" smtClean="0"/>
              <a:t>‘</a:t>
            </a:r>
            <a:r>
              <a:rPr lang="ko-KR" altLang="en-US" sz="2000" i="1" dirty="0" smtClean="0"/>
              <a:t>녹색성장</a:t>
            </a:r>
            <a:r>
              <a:rPr lang="en-US" sz="2000" i="1" dirty="0" smtClean="0"/>
              <a:t>’, ‘</a:t>
            </a:r>
            <a:r>
              <a:rPr lang="ko-KR" altLang="en-US" sz="2000" i="1" dirty="0" smtClean="0"/>
              <a:t>창조경제</a:t>
            </a:r>
            <a:r>
              <a:rPr lang="en-US" sz="2000" i="1" dirty="0" smtClean="0"/>
              <a:t>’ , ‘</a:t>
            </a:r>
            <a:r>
              <a:rPr lang="ko-KR" altLang="en-US" sz="2000" i="1" dirty="0" smtClean="0"/>
              <a:t>혁신</a:t>
            </a:r>
            <a:r>
              <a:rPr lang="en-US" altLang="ko-KR" sz="2000" i="1" dirty="0" smtClean="0"/>
              <a:t>’, ‘</a:t>
            </a:r>
            <a:r>
              <a:rPr lang="ko-KR" altLang="en-US" sz="2000" i="1" dirty="0" err="1" smtClean="0"/>
              <a:t>사회적연대경제</a:t>
            </a:r>
            <a:r>
              <a:rPr lang="en-US" altLang="ko-KR" sz="2000" i="1" dirty="0" smtClean="0"/>
              <a:t>’ </a:t>
            </a:r>
            <a:r>
              <a:rPr lang="ko-KR" altLang="en-US" sz="2000" i="1" dirty="0" smtClean="0"/>
              <a:t>등 </a:t>
            </a:r>
            <a:r>
              <a:rPr lang="en-US" altLang="ko-KR" sz="2000" i="1" dirty="0" smtClean="0"/>
              <a:t> </a:t>
            </a:r>
          </a:p>
          <a:p>
            <a:pPr lvl="0" latinLnBrk="0"/>
            <a:r>
              <a:rPr lang="ko-KR" altLang="en-US" sz="2400" dirty="0" smtClean="0"/>
              <a:t>둘째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지속가능발전 관련 국내의 법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제도 및 정책 개혁을 통한 시너지 창출 </a:t>
            </a:r>
            <a:r>
              <a:rPr lang="en-US" sz="2400" dirty="0" smtClean="0"/>
              <a:t> </a:t>
            </a:r>
            <a:endParaRPr lang="ko-KR" altLang="en-US" sz="2400" dirty="0" smtClean="0"/>
          </a:p>
          <a:p>
            <a:pPr lvl="1" latinLnBrk="0"/>
            <a:r>
              <a:rPr lang="ko-KR" altLang="en-US" sz="2000" i="1" dirty="0" smtClean="0"/>
              <a:t>예</a:t>
            </a:r>
            <a:r>
              <a:rPr lang="en-US" altLang="ko-KR" sz="2000" i="1" dirty="0" smtClean="0"/>
              <a:t>: </a:t>
            </a:r>
            <a:r>
              <a:rPr lang="en-US" sz="2000" i="1" dirty="0" smtClean="0"/>
              <a:t>SDG </a:t>
            </a:r>
            <a:r>
              <a:rPr lang="ko-KR" altLang="en-US" sz="2000" i="1" dirty="0" smtClean="0"/>
              <a:t>관련 법</a:t>
            </a:r>
            <a:r>
              <a:rPr lang="en-US" sz="2000" i="1" dirty="0" smtClean="0"/>
              <a:t> (</a:t>
            </a:r>
            <a:r>
              <a:rPr lang="ko-KR" altLang="en-US" sz="2000" i="1" dirty="0" err="1" smtClean="0"/>
              <a:t>지속가능발전법</a:t>
            </a:r>
            <a:r>
              <a:rPr lang="en-US" sz="2000" i="1" dirty="0" smtClean="0"/>
              <a:t>, </a:t>
            </a:r>
            <a:r>
              <a:rPr lang="ko-KR" altLang="en-US" sz="2000" i="1" dirty="0" err="1" smtClean="0"/>
              <a:t>저탄소녹색성장</a:t>
            </a:r>
            <a:r>
              <a:rPr lang="ko-KR" altLang="en-US" sz="2000" i="1" dirty="0" smtClean="0"/>
              <a:t> 기본법</a:t>
            </a:r>
            <a:r>
              <a:rPr lang="en-US" sz="2000" i="1" dirty="0" smtClean="0"/>
              <a:t>, </a:t>
            </a:r>
            <a:r>
              <a:rPr lang="ko-KR" altLang="en-US" sz="2000" i="1" dirty="0" smtClean="0"/>
              <a:t>국제개발협력 기본법 등</a:t>
            </a:r>
            <a:r>
              <a:rPr lang="en-US" sz="2000" i="1" dirty="0" smtClean="0"/>
              <a:t>), SDG </a:t>
            </a:r>
            <a:r>
              <a:rPr lang="ko-KR" altLang="en-US" sz="2000" i="1" dirty="0" smtClean="0"/>
              <a:t>관련 </a:t>
            </a:r>
            <a:r>
              <a:rPr lang="ko-KR" altLang="en-US" sz="2000" i="1" dirty="0" err="1" smtClean="0"/>
              <a:t>정부내</a:t>
            </a:r>
            <a:r>
              <a:rPr lang="ko-KR" altLang="en-US" sz="2000" i="1" dirty="0" smtClean="0"/>
              <a:t> 부처 및 위원회</a:t>
            </a:r>
            <a:r>
              <a:rPr lang="en-US" sz="2000" i="1" dirty="0" smtClean="0"/>
              <a:t> (</a:t>
            </a:r>
            <a:r>
              <a:rPr lang="ko-KR" altLang="en-US" sz="2000" i="1" dirty="0" err="1" smtClean="0"/>
              <a:t>기재부</a:t>
            </a:r>
            <a:r>
              <a:rPr lang="en-US" sz="2000" i="1" dirty="0" smtClean="0"/>
              <a:t>, </a:t>
            </a:r>
            <a:r>
              <a:rPr lang="ko-KR" altLang="en-US" sz="2000" i="1" dirty="0" smtClean="0"/>
              <a:t>외교부</a:t>
            </a:r>
            <a:r>
              <a:rPr lang="en-US" sz="2000" i="1" dirty="0" smtClean="0"/>
              <a:t>, </a:t>
            </a:r>
            <a:r>
              <a:rPr lang="ko-KR" altLang="en-US" sz="2000" i="1" dirty="0" smtClean="0"/>
              <a:t>환경부</a:t>
            </a:r>
            <a:r>
              <a:rPr lang="en-US" sz="2000" i="1" dirty="0" smtClean="0"/>
              <a:t>, </a:t>
            </a:r>
            <a:r>
              <a:rPr lang="ko-KR" altLang="en-US" sz="2000" i="1" dirty="0" smtClean="0"/>
              <a:t>녹색성장위원회</a:t>
            </a:r>
            <a:r>
              <a:rPr lang="en-US" altLang="ko-KR" sz="2000" i="1" dirty="0" smtClean="0"/>
              <a:t> </a:t>
            </a:r>
            <a:r>
              <a:rPr lang="ko-KR" altLang="en-US" sz="2000" i="1" dirty="0" smtClean="0"/>
              <a:t>등</a:t>
            </a:r>
            <a:r>
              <a:rPr lang="en-US" altLang="ko-KR" sz="2000" i="1" dirty="0" smtClean="0"/>
              <a:t>) </a:t>
            </a:r>
            <a:r>
              <a:rPr lang="ko-KR" altLang="en-US" sz="2000" i="1" dirty="0" smtClean="0"/>
              <a:t>정책  </a:t>
            </a:r>
            <a:r>
              <a:rPr lang="en-US" altLang="ko-KR" sz="2000" i="1" dirty="0" smtClean="0"/>
              <a:t>(</a:t>
            </a:r>
            <a:r>
              <a:rPr lang="ko-KR" altLang="en-US" sz="2000" i="1" dirty="0" smtClean="0"/>
              <a:t>녹색성장 </a:t>
            </a:r>
            <a:r>
              <a:rPr lang="en-US" sz="2000" i="1" dirty="0" smtClean="0"/>
              <a:t>5</a:t>
            </a:r>
            <a:r>
              <a:rPr lang="ko-KR" altLang="en-US" sz="2000" i="1" dirty="0" smtClean="0"/>
              <a:t>개년 계획</a:t>
            </a:r>
            <a:r>
              <a:rPr lang="en-US" sz="2000" i="1" dirty="0" smtClean="0"/>
              <a:t> (2014-2018), </a:t>
            </a:r>
            <a:r>
              <a:rPr lang="ko-KR" altLang="en-US" sz="2000" i="1" dirty="0" smtClean="0"/>
              <a:t>국제개발협력 선진화 방안</a:t>
            </a:r>
            <a:r>
              <a:rPr lang="en-US" sz="2000" i="1" dirty="0" smtClean="0"/>
              <a:t> 2</a:t>
            </a:r>
            <a:r>
              <a:rPr lang="ko-KR" altLang="en-US" sz="2000" i="1" dirty="0" smtClean="0"/>
              <a:t>차</a:t>
            </a:r>
            <a:r>
              <a:rPr lang="en-US" sz="2000" i="1" dirty="0" smtClean="0"/>
              <a:t> 5</a:t>
            </a:r>
            <a:r>
              <a:rPr lang="ko-KR" altLang="en-US" sz="2000" i="1" dirty="0" smtClean="0"/>
              <a:t>개년 계획</a:t>
            </a:r>
            <a:r>
              <a:rPr lang="en-US" sz="2000" i="1" dirty="0" smtClean="0"/>
              <a:t> (2016-2010) </a:t>
            </a:r>
            <a:r>
              <a:rPr lang="ko-KR" altLang="en-US" sz="2000" i="1" dirty="0" smtClean="0"/>
              <a:t>등</a:t>
            </a:r>
            <a:r>
              <a:rPr lang="en-US" altLang="ko-KR" sz="2000" i="1" dirty="0" smtClean="0"/>
              <a:t>)</a:t>
            </a:r>
          </a:p>
          <a:p>
            <a:pPr latinLnBrk="0"/>
            <a:r>
              <a:rPr lang="ko-KR" altLang="en-US" sz="2400" dirty="0" smtClean="0"/>
              <a:t>셋째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정부와 국회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시민사회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기업 및 다양한 이해관계자가 참여하는 </a:t>
            </a:r>
            <a:r>
              <a:rPr lang="en-US" altLang="ko-KR" sz="2400" dirty="0" smtClean="0"/>
              <a:t>SDG </a:t>
            </a:r>
            <a:r>
              <a:rPr lang="ko-KR" altLang="en-US" sz="2400" dirty="0" smtClean="0"/>
              <a:t>국내이행 </a:t>
            </a:r>
            <a:r>
              <a:rPr lang="ko-KR" altLang="en-US" sz="2400" dirty="0" err="1" smtClean="0"/>
              <a:t>거버넌스</a:t>
            </a:r>
            <a:r>
              <a:rPr lang="ko-KR" altLang="en-US" sz="2400" dirty="0" smtClean="0"/>
              <a:t> 구축 </a:t>
            </a:r>
            <a:endParaRPr lang="en-US" altLang="ko-KR" sz="2400" dirty="0" smtClean="0"/>
          </a:p>
          <a:p>
            <a:pPr latinLnBrk="0">
              <a:buNone/>
            </a:pPr>
            <a:r>
              <a:rPr lang="en-US" altLang="ko-KR" sz="2400" dirty="0" smtClean="0"/>
              <a:t>  - </a:t>
            </a:r>
            <a:r>
              <a:rPr lang="ko-KR" altLang="en-US" sz="2000" i="1" dirty="0" smtClean="0"/>
              <a:t>예</a:t>
            </a:r>
            <a:r>
              <a:rPr lang="en-US" altLang="ko-KR" sz="2000" i="1" dirty="0" smtClean="0"/>
              <a:t>:  SDSN, </a:t>
            </a:r>
            <a:r>
              <a:rPr lang="ko-KR" altLang="en-US" sz="2000" i="1" dirty="0" smtClean="0"/>
              <a:t>국회 </a:t>
            </a:r>
            <a:r>
              <a:rPr lang="en-US" altLang="ko-KR" sz="2000" i="1" dirty="0" smtClean="0"/>
              <a:t>MDG &amp; SDG </a:t>
            </a:r>
            <a:r>
              <a:rPr lang="ko-KR" altLang="en-US" sz="2000" i="1" dirty="0" smtClean="0"/>
              <a:t>포럼</a:t>
            </a:r>
            <a:r>
              <a:rPr lang="en-US" altLang="ko-KR" sz="2000" i="1" dirty="0" smtClean="0"/>
              <a:t>, UNAI-Korea, UNGC-Korea, action 2015 Korea (KoFID, KCOC, GCAP-Korea), </a:t>
            </a:r>
            <a:r>
              <a:rPr lang="ko-KR" altLang="en-US" sz="2000" i="1" dirty="0" smtClean="0"/>
              <a:t>시민사회단체연대회의</a:t>
            </a:r>
            <a:r>
              <a:rPr lang="en-US" altLang="ko-KR" sz="2000" i="1" dirty="0" smtClean="0"/>
              <a:t>, </a:t>
            </a:r>
            <a:r>
              <a:rPr lang="ko-KR" altLang="en-US" sz="2000" i="1" dirty="0" smtClean="0"/>
              <a:t>한국환경회의 등</a:t>
            </a:r>
            <a:endParaRPr lang="en-US" altLang="ko-KR" sz="2000" i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</a:t>
            </a:r>
            <a:r>
              <a:rPr lang="en-US" altLang="ko-KR" dirty="0" smtClean="0"/>
              <a:t>Websites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www.worldwewant2015.org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>
                <a:hlinkClick r:id="rId3"/>
              </a:rPr>
              <a:t>www.beyond2015.org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www.action2015.org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>
                <a:hlinkClick r:id="rId5"/>
              </a:rPr>
              <a:t>www.kofid.org</a:t>
            </a:r>
            <a:endParaRPr lang="en-US" altLang="ko-KR" dirty="0" smtClean="0"/>
          </a:p>
          <a:p>
            <a:r>
              <a:rPr lang="en-US" altLang="ko-KR" dirty="0" smtClean="0">
                <a:hlinkClick r:id="rId6"/>
              </a:rPr>
              <a:t>www.ngokcoc.or.kr</a:t>
            </a:r>
            <a:endParaRPr lang="en-US" altLang="ko-KR" dirty="0" smtClean="0"/>
          </a:p>
          <a:p>
            <a:r>
              <a:rPr lang="en-US" altLang="ko-KR" dirty="0" smtClean="0">
                <a:hlinkClick r:id="rId7"/>
              </a:rPr>
              <a:t>www.mdgkorea.org </a:t>
            </a:r>
            <a:r>
              <a:rPr lang="en-US" altLang="ko-KR" dirty="0" smtClean="0"/>
              <a:t>  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Image result for Beyond 201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143116"/>
            <a:ext cx="3602990" cy="126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https://pbs.twimg.com/media/B6RBfrXCMAAqMm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2015 </a:t>
            </a:r>
            <a:r>
              <a:rPr lang="ko-KR" altLang="en-US" dirty="0" smtClean="0"/>
              <a:t>국제적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맥락 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rgbClr val="1F24F3"/>
                </a:solidFill>
              </a:rPr>
              <a:t>지속가능발전 분야 </a:t>
            </a:r>
            <a:endParaRPr lang="ko-KR" altLang="en-US" sz="2800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금융위기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–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그리스 국민투표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Grexit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7.5)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MDGs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이행 마지막 해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(2000-2015)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Post-2015 (MDGs)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협상 마지막 해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채택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COP-21 UNFCCC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기후변화 협상 마지막 해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코페하겐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사회발전정상회의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(WSSD) 20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(1995.3)</a:t>
            </a: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북경 여성대회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(Beijing+20) (1995.9) </a:t>
            </a: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rgbClr val="1F24F3"/>
                </a:solidFill>
              </a:rPr>
              <a:t>국제정치 분야 </a:t>
            </a:r>
            <a:endParaRPr lang="ko-KR" altLang="en-US" sz="2800" dirty="0">
              <a:solidFill>
                <a:srgbClr val="1F24F3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UN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창립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70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(1945) </a:t>
            </a: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차세계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대전 종전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승전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70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러시아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중국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반둥회의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(1955) </a:t>
            </a: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한일 국교정상화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(1965)</a:t>
            </a: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동아시아정상회의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(EAS) 10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(2005.12) 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2015 </a:t>
            </a:r>
            <a:r>
              <a:rPr lang="ko-KR" altLang="en-US" dirty="0" smtClean="0"/>
              <a:t>국내적 맥락 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rgbClr val="1F24F3"/>
                </a:solidFill>
              </a:rPr>
              <a:t>국내 정치경제</a:t>
            </a:r>
            <a:endParaRPr lang="ko-KR" altLang="en-US" sz="2800" dirty="0">
              <a:solidFill>
                <a:srgbClr val="1F24F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박근혜 정부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</a:t>
            </a:r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년차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6.15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남북정상회의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15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연평해전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13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주년 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세월호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주기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MERS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위기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경제위기와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청년실업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북한인권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CoI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서울사무소 </a:t>
            </a:r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개소식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ko-KR" altLang="en-US" sz="2800" dirty="0" smtClean="0">
                <a:solidFill>
                  <a:srgbClr val="1F24F3"/>
                </a:solidFill>
              </a:rPr>
              <a:t>시민사회와 개발협력</a:t>
            </a:r>
            <a:r>
              <a:rPr lang="en-US" altLang="ko-KR" sz="2800" dirty="0" smtClean="0">
                <a:solidFill>
                  <a:srgbClr val="1F24F3"/>
                </a:solidFill>
              </a:rPr>
              <a:t>/</a:t>
            </a:r>
            <a:r>
              <a:rPr lang="ko-KR" altLang="en-US" sz="2800" dirty="0" smtClean="0">
                <a:solidFill>
                  <a:srgbClr val="1F24F3"/>
                </a:solidFill>
              </a:rPr>
              <a:t>환경</a:t>
            </a:r>
            <a:r>
              <a:rPr lang="ko-KR" altLang="en-US" sz="2800" dirty="0" smtClean="0">
                <a:solidFill>
                  <a:srgbClr val="1F24F3"/>
                </a:solidFill>
              </a:rPr>
              <a:t>  </a:t>
            </a:r>
            <a:endParaRPr lang="ko-KR" altLang="en-US" sz="2800" dirty="0">
              <a:solidFill>
                <a:srgbClr val="1F24F3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국제개발협력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제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차 기본계획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(2016-2020) 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준비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온실가스 감축목표 발표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가뭄과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대강 </a:t>
            </a:r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녹조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신규원전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전기값</a:t>
            </a: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인하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None/>
            </a:pPr>
            <a:r>
              <a:rPr lang="ko-KR" altLang="en-US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Post-2015 World vs. Future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6" name="그림 5" descr="Image result for Post-2015 development agen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8133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http://curacaochronicle.com/wp-content/uploads/2013/12/Post2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https://encrypted-tbn3.gstatic.com/images?q=tbn:ANd9GcQdqP_5lBSbr_5xGnyxueMw-da4z1yPz041kjq6vbD9_iZxzUlUu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142984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내용 개체 틀 3" descr="http://2.bp.blogspot.com/-CxI9bMXgiB4/T_IH1F_GzFI/AAAAAAAAAGo/eKuP4xMHrCY/s1600/rio20_logo_fvl1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Post-2015 </a:t>
            </a:r>
            <a:r>
              <a:rPr lang="ko-KR" altLang="en-US" dirty="0" smtClean="0"/>
              <a:t>프로세스 개관</a:t>
            </a:r>
            <a:endParaRPr lang="ko-KR" altLang="en-US" dirty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44388" y="1858941"/>
          <a:ext cx="9072594" cy="3513199"/>
        </p:xfrm>
        <a:graphic>
          <a:graphicData uri="http://schemas.openxmlformats.org/drawingml/2006/table">
            <a:tbl>
              <a:tblPr/>
              <a:tblGrid>
                <a:gridCol w="747630"/>
                <a:gridCol w="839799"/>
                <a:gridCol w="1881306"/>
                <a:gridCol w="1898676"/>
                <a:gridCol w="3705183"/>
              </a:tblGrid>
              <a:tr h="3881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560" marR="35560" marT="72390" marB="723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2012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2013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2014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2015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63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Post-2015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5560" marR="35560" marT="72390" marB="723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 marR="0" indent="-15240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0" marR="0" indent="-1270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5560" marR="35560" marT="72390" marB="72390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</a:tr>
              <a:tr h="17738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SDG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5560" marR="35560" marT="72390" marB="723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5560" marR="35560" marT="72390" marB="7239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5560" marR="35560" marT="72390" marB="7239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00" marR="0" indent="-1270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5560" marR="35560" marT="72390" marB="7239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3210" marR="0" indent="-28321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5560" marR="35560" marT="72390" marB="723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오각형 36"/>
          <p:cNvSpPr/>
          <p:nvPr/>
        </p:nvSpPr>
        <p:spPr>
          <a:xfrm>
            <a:off x="747685" y="2605140"/>
            <a:ext cx="1085840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65109" y="2655640"/>
            <a:ext cx="116170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8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고위급 </a:t>
            </a:r>
            <a:endParaRPr lang="en-US" altLang="ko-KR" sz="13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패널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출범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오각형 40"/>
          <p:cNvSpPr/>
          <p:nvPr/>
        </p:nvSpPr>
        <p:spPr>
          <a:xfrm>
            <a:off x="1614447" y="2609845"/>
            <a:ext cx="1150938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각형 42"/>
          <p:cNvSpPr/>
          <p:nvPr/>
        </p:nvSpPr>
        <p:spPr>
          <a:xfrm>
            <a:off x="2636811" y="2626160"/>
            <a:ext cx="1168416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490759" y="2688008"/>
            <a:ext cx="11430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8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사무총장</a:t>
            </a:r>
            <a:endParaRPr lang="en-US" altLang="ko-KR" sz="13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   보고서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3513123" y="2611433"/>
            <a:ext cx="1001087" cy="1000132"/>
          </a:xfrm>
          <a:prstGeom prst="roundRect">
            <a:avLst/>
          </a:prstGeom>
          <a:solidFill>
            <a:srgbClr val="F0EE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3394067" y="2661599"/>
            <a:ext cx="12144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200" dirty="0" smtClean="0">
                <a:latin typeface="+mj-lt"/>
                <a:ea typeface="HY헤드라인M" pitchFamily="18" charset="-127"/>
              </a:rPr>
              <a:t>유엔총회의장 주관 </a:t>
            </a:r>
            <a:endParaRPr lang="en-US" altLang="ko-KR" sz="1200" dirty="0" smtClean="0">
              <a:latin typeface="+mj-lt"/>
              <a:ea typeface="HY헤드라인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200" dirty="0" smtClean="0">
                <a:latin typeface="+mj-lt"/>
                <a:ea typeface="HY헤드라인M" pitchFamily="18" charset="-127"/>
              </a:rPr>
              <a:t>주제토론회의</a:t>
            </a:r>
            <a:endParaRPr lang="ko-KR" altLang="en-US" sz="1200" dirty="0">
              <a:latin typeface="+mj-lt"/>
              <a:ea typeface="HY헤드라인M" pitchFamily="18" charset="-127"/>
            </a:endParaRPr>
          </a:p>
        </p:txBody>
      </p:sp>
      <p:sp>
        <p:nvSpPr>
          <p:cNvPr id="50" name="위로 굽은 화살표 49"/>
          <p:cNvSpPr/>
          <p:nvPr/>
        </p:nvSpPr>
        <p:spPr>
          <a:xfrm>
            <a:off x="5703903" y="3538539"/>
            <a:ext cx="493210" cy="114300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noFill/>
          <a:ln cap="rnd">
            <a:solidFill>
              <a:schemeClr val="tx2">
                <a:lumMod val="75000"/>
              </a:schemeClr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각형 22"/>
          <p:cNvSpPr/>
          <p:nvPr/>
        </p:nvSpPr>
        <p:spPr>
          <a:xfrm>
            <a:off x="774649" y="4143391"/>
            <a:ext cx="1058876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각형 46"/>
          <p:cNvSpPr/>
          <p:nvPr/>
        </p:nvSpPr>
        <p:spPr>
          <a:xfrm>
            <a:off x="1614447" y="4143391"/>
            <a:ext cx="4071966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65109" y="4256477"/>
            <a:ext cx="13982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6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Rio+20</a:t>
            </a:r>
          </a:p>
          <a:p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회의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23986" y="4250043"/>
            <a:ext cx="2714644" cy="71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SDG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공개작업반 활동  →</a:t>
            </a:r>
            <a:r>
              <a:rPr lang="ko-KR" altLang="en-US" sz="1300" dirty="0" smtClean="0"/>
              <a:t> </a:t>
            </a:r>
            <a:endParaRPr lang="ko-KR" alt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3294045" y="4250043"/>
            <a:ext cx="1428760" cy="71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8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r">
              <a:lnSpc>
                <a:spcPct val="130000"/>
              </a:lnSpc>
            </a:pP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보고서 발간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오각형 25"/>
          <p:cNvSpPr/>
          <p:nvPr/>
        </p:nvSpPr>
        <p:spPr>
          <a:xfrm>
            <a:off x="4510081" y="2654297"/>
            <a:ext cx="1230335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468395" y="2686418"/>
            <a:ext cx="15716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5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고위급 </a:t>
            </a:r>
            <a:r>
              <a:rPr lang="ko-KR" altLang="en-US" sz="1300" spc="-100" dirty="0" smtClean="0">
                <a:latin typeface="HY헤드라인M" pitchFamily="18" charset="-127"/>
                <a:ea typeface="HY헤드라인M" pitchFamily="18" charset="-127"/>
              </a:rPr>
              <a:t>패널</a:t>
            </a:r>
            <a:r>
              <a:rPr lang="en-US" altLang="ko-KR" sz="1300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 sz="1300" spc="-1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300" spc="-100" dirty="0" smtClean="0">
                <a:latin typeface="HY헤드라인M" pitchFamily="18" charset="-127"/>
                <a:ea typeface="HY헤드라인M" pitchFamily="18" charset="-127"/>
              </a:rPr>
              <a:t>보고서</a:t>
            </a:r>
            <a:endParaRPr lang="ko-KR" altLang="en-US" sz="1300" spc="-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1816" y="2649905"/>
            <a:ext cx="136208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12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사무총장</a:t>
            </a:r>
            <a:endParaRPr lang="en-US" altLang="ko-KR" sz="13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  종합보고서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오각형 38"/>
          <p:cNvSpPr/>
          <p:nvPr/>
        </p:nvSpPr>
        <p:spPr>
          <a:xfrm>
            <a:off x="5424002" y="2654297"/>
            <a:ext cx="1083187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5260994" y="2625714"/>
            <a:ext cx="110014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1~7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1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정부간 </a:t>
            </a:r>
            <a:endParaRPr lang="en-US" altLang="ko-KR" sz="13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협상</a:t>
            </a:r>
            <a:endParaRPr lang="ko-KR" altLang="en-US" sz="13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오각형 27"/>
          <p:cNvSpPr/>
          <p:nvPr/>
        </p:nvSpPr>
        <p:spPr>
          <a:xfrm>
            <a:off x="6251598" y="2641601"/>
            <a:ext cx="1204929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각형 28"/>
          <p:cNvSpPr/>
          <p:nvPr/>
        </p:nvSpPr>
        <p:spPr>
          <a:xfrm>
            <a:off x="7176626" y="2654297"/>
            <a:ext cx="1083187" cy="928694"/>
          </a:xfrm>
          <a:prstGeom prst="homePlate">
            <a:avLst/>
          </a:prstGeom>
          <a:solidFill>
            <a:srgbClr val="FB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288111" y="2638991"/>
            <a:ext cx="109539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고위급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정치포럼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6183" y="2638991"/>
            <a:ext cx="99060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개발재원</a:t>
            </a:r>
            <a:endParaRPr lang="en-US" altLang="ko-KR" sz="13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헤드라인M" pitchFamily="18" charset="-127"/>
                <a:ea typeface="HY헤드라인M" pitchFamily="18" charset="-127"/>
              </a:rPr>
              <a:t>총회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849955" y="4813427"/>
            <a:ext cx="3103605" cy="1314468"/>
          </a:xfrm>
          <a:prstGeom prst="roundRect">
            <a:avLst/>
          </a:prstGeom>
          <a:solidFill>
            <a:srgbClr val="F0EE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842018" y="4869308"/>
            <a:ext cx="3067092" cy="11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ko-KR" sz="1300" b="1" dirty="0" smtClean="0">
                <a:solidFill>
                  <a:srgbClr val="0070C0"/>
                </a:solidFill>
              </a:rPr>
              <a:t>SDGs </a:t>
            </a:r>
            <a:r>
              <a:rPr lang="ko-KR" altLang="en-US" sz="1300" b="1" dirty="0" smtClean="0">
                <a:solidFill>
                  <a:srgbClr val="0070C0"/>
                </a:solidFill>
              </a:rPr>
              <a:t>공개작업반 제안서</a:t>
            </a:r>
            <a:r>
              <a:rPr lang="en-US" altLang="ko-KR" sz="1300" b="1" dirty="0" smtClean="0">
                <a:solidFill>
                  <a:srgbClr val="0070C0"/>
                </a:solidFill>
              </a:rPr>
              <a:t>(17</a:t>
            </a:r>
            <a:r>
              <a:rPr lang="ko-KR" altLang="en-US" sz="1300" b="1" dirty="0" smtClean="0">
                <a:solidFill>
                  <a:srgbClr val="0070C0"/>
                </a:solidFill>
              </a:rPr>
              <a:t>개 목표</a:t>
            </a:r>
            <a:r>
              <a:rPr lang="en-US" altLang="ko-KR" sz="1300" b="1" dirty="0" smtClean="0">
                <a:solidFill>
                  <a:srgbClr val="0070C0"/>
                </a:solidFill>
              </a:rPr>
              <a:t>)</a:t>
            </a:r>
            <a:r>
              <a:rPr lang="ko-KR" altLang="en-US" sz="1300" b="1" dirty="0" smtClean="0"/>
              <a:t>는</a:t>
            </a:r>
            <a:endParaRPr lang="en-US" altLang="ko-KR" sz="1300" b="1" dirty="0" smtClean="0"/>
          </a:p>
          <a:p>
            <a:pPr algn="just">
              <a:lnSpc>
                <a:spcPct val="140000"/>
              </a:lnSpc>
            </a:pPr>
            <a:r>
              <a:rPr lang="en-US" altLang="ko-KR" sz="1300" b="1" dirty="0" smtClean="0"/>
              <a:t>“Post-2015 </a:t>
            </a:r>
            <a:r>
              <a:rPr lang="ko-KR" altLang="en-US" sz="1300" b="1" dirty="0" smtClean="0"/>
              <a:t>개발의제에 </a:t>
            </a:r>
            <a:r>
              <a:rPr lang="en-US" altLang="ko-KR" sz="1300" b="1" dirty="0" smtClean="0"/>
              <a:t>SDGs</a:t>
            </a:r>
            <a:r>
              <a:rPr lang="ko-KR" altLang="en-US" sz="1300" b="1" dirty="0" smtClean="0"/>
              <a:t>를 통합</a:t>
            </a:r>
            <a:endParaRPr lang="en-US" altLang="ko-KR" sz="1300" b="1" dirty="0" smtClean="0"/>
          </a:p>
          <a:p>
            <a:pPr algn="just">
              <a:lnSpc>
                <a:spcPct val="140000"/>
              </a:lnSpc>
            </a:pPr>
            <a:r>
              <a:rPr lang="ko-KR" altLang="en-US" sz="1300" b="1" spc="-30" dirty="0" smtClean="0"/>
              <a:t>시키는데 있어 주요한 기초</a:t>
            </a:r>
            <a:r>
              <a:rPr lang="en-US" altLang="ko-KR" sz="1300" b="1" spc="-30" dirty="0" smtClean="0"/>
              <a:t>(main basis)”</a:t>
            </a:r>
          </a:p>
          <a:p>
            <a:pPr algn="just">
              <a:lnSpc>
                <a:spcPct val="140000"/>
              </a:lnSpc>
            </a:pPr>
            <a:r>
              <a:rPr lang="en-US" altLang="ko-KR" sz="1300" b="1" dirty="0" smtClean="0"/>
              <a:t>(UN</a:t>
            </a:r>
            <a:r>
              <a:rPr lang="ko-KR" altLang="en-US" sz="1300" b="1" dirty="0" smtClean="0"/>
              <a:t>총회 결의 </a:t>
            </a:r>
            <a:r>
              <a:rPr lang="en-US" altLang="ko-KR" sz="1300" b="1" dirty="0" smtClean="0"/>
              <a:t>A/RES/68/309)</a:t>
            </a:r>
            <a:endParaRPr lang="ko-KR" altLang="en-US" sz="1300" b="1" dirty="0" smtClean="0"/>
          </a:p>
        </p:txBody>
      </p:sp>
      <p:sp>
        <p:nvSpPr>
          <p:cNvPr id="35" name="오각형 34"/>
          <p:cNvSpPr/>
          <p:nvPr/>
        </p:nvSpPr>
        <p:spPr>
          <a:xfrm>
            <a:off x="8039158" y="2654297"/>
            <a:ext cx="1096967" cy="92869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85166" y="2656481"/>
            <a:ext cx="1214446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9</a:t>
            </a:r>
            <a:r>
              <a:rPr lang="ko-KR" altLang="en-US" dirty="0" smtClean="0">
                <a:solidFill>
                  <a:srgbClr val="5A1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dirty="0" smtClean="0">
              <a:solidFill>
                <a:srgbClr val="5A1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정상회의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Post-2015 </a:t>
            </a:r>
            <a:r>
              <a:rPr lang="ko-KR" altLang="en-US" dirty="0" smtClean="0"/>
              <a:t>개발의제 과정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latinLnBrk="0"/>
            <a:r>
              <a:rPr lang="en-US" sz="2600" dirty="0" smtClean="0">
                <a:latin typeface="+mn-ea"/>
              </a:rPr>
              <a:t>1</a:t>
            </a:r>
            <a:r>
              <a:rPr lang="ko-KR" altLang="en-US" sz="2600" dirty="0" smtClean="0">
                <a:latin typeface="+mn-ea"/>
              </a:rPr>
              <a:t>단계 </a:t>
            </a:r>
            <a:r>
              <a:rPr lang="en-US" altLang="ko-KR" sz="2600" dirty="0" smtClean="0">
                <a:latin typeface="+mn-ea"/>
              </a:rPr>
              <a:t>(2010.9-2013.12) : </a:t>
            </a:r>
            <a:r>
              <a:rPr lang="ko-KR" altLang="en-US" sz="2600" dirty="0" smtClean="0">
                <a:latin typeface="+mn-ea"/>
              </a:rPr>
              <a:t>다양한 이해관계자 협의 및 의견 수렴</a:t>
            </a:r>
            <a:endParaRPr lang="en-US" sz="2600" dirty="0" smtClean="0">
              <a:latin typeface="+mn-ea"/>
            </a:endParaRPr>
          </a:p>
          <a:p>
            <a:pPr lvl="0" latinLnBrk="0"/>
            <a:r>
              <a:rPr lang="en-US" sz="2600" dirty="0" smtClean="0">
                <a:latin typeface="+mn-ea"/>
              </a:rPr>
              <a:t>2</a:t>
            </a:r>
            <a:r>
              <a:rPr lang="ko-KR" altLang="en-US" sz="2600" dirty="0" smtClean="0">
                <a:latin typeface="+mn-ea"/>
              </a:rPr>
              <a:t>단계 </a:t>
            </a:r>
            <a:r>
              <a:rPr lang="en-US" altLang="ko-KR" sz="2600" dirty="0" smtClean="0">
                <a:latin typeface="+mn-ea"/>
              </a:rPr>
              <a:t>(2014.1-2015.7) </a:t>
            </a:r>
            <a:r>
              <a:rPr lang="en-US" sz="2600" dirty="0" smtClean="0">
                <a:latin typeface="+mn-ea"/>
              </a:rPr>
              <a:t>: </a:t>
            </a:r>
            <a:r>
              <a:rPr lang="ko-KR" altLang="en-US" sz="2600" dirty="0" smtClean="0">
                <a:latin typeface="+mn-ea"/>
              </a:rPr>
              <a:t>협상을 위한 구체적 목표 채택 및 협상 </a:t>
            </a:r>
            <a:r>
              <a:rPr lang="en-US" altLang="ko-KR" sz="2600" dirty="0" smtClean="0">
                <a:latin typeface="+mn-ea"/>
              </a:rPr>
              <a:t>OWG-</a:t>
            </a:r>
            <a:r>
              <a:rPr lang="en-US" sz="2600" dirty="0" smtClean="0">
                <a:latin typeface="+mn-ea"/>
              </a:rPr>
              <a:t>SDGs (17</a:t>
            </a:r>
            <a:r>
              <a:rPr lang="ko-KR" altLang="en-US" sz="2600" dirty="0" smtClean="0">
                <a:latin typeface="+mn-ea"/>
              </a:rPr>
              <a:t>개</a:t>
            </a:r>
            <a:r>
              <a:rPr lang="en-US" sz="2600" dirty="0" smtClean="0">
                <a:latin typeface="+mn-ea"/>
              </a:rPr>
              <a:t> </a:t>
            </a:r>
            <a:r>
              <a:rPr lang="ko-KR" altLang="en-US" sz="2600" dirty="0" smtClean="0">
                <a:latin typeface="+mn-ea"/>
              </a:rPr>
              <a:t>목표 </a:t>
            </a:r>
            <a:r>
              <a:rPr lang="en-US" altLang="ko-KR" sz="2600" dirty="0" smtClean="0">
                <a:latin typeface="+mn-ea"/>
              </a:rPr>
              <a:t>Goals </a:t>
            </a:r>
            <a:r>
              <a:rPr lang="ko-KR" altLang="en-US" sz="2600" dirty="0" smtClean="0">
                <a:latin typeface="+mn-ea"/>
              </a:rPr>
              <a:t>와 </a:t>
            </a:r>
            <a:r>
              <a:rPr lang="en-US" altLang="ko-KR" sz="2600" dirty="0" smtClean="0">
                <a:latin typeface="+mn-ea"/>
              </a:rPr>
              <a:t>169</a:t>
            </a:r>
            <a:r>
              <a:rPr lang="ko-KR" altLang="en-US" sz="2600" dirty="0" smtClean="0">
                <a:latin typeface="+mn-ea"/>
              </a:rPr>
              <a:t>개 세부목표 </a:t>
            </a:r>
            <a:r>
              <a:rPr lang="en-US" altLang="ko-KR" sz="2600" dirty="0" smtClean="0">
                <a:latin typeface="+mn-ea"/>
              </a:rPr>
              <a:t>Targets)</a:t>
            </a:r>
            <a:r>
              <a:rPr lang="en-US" sz="2600" dirty="0" smtClean="0">
                <a:latin typeface="+mn-ea"/>
              </a:rPr>
              <a:t> </a:t>
            </a:r>
          </a:p>
          <a:p>
            <a:pPr lvl="0" latinLnBrk="0"/>
            <a:r>
              <a:rPr lang="en-US" altLang="ko-KR" sz="26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2600" b="1" dirty="0" smtClean="0">
                <a:solidFill>
                  <a:srgbClr val="FF0000"/>
                </a:solidFill>
                <a:latin typeface="+mn-ea"/>
              </a:rPr>
              <a:t>단계 </a:t>
            </a:r>
            <a:r>
              <a:rPr lang="en-US" altLang="ko-KR" sz="2600" b="1" dirty="0" smtClean="0">
                <a:solidFill>
                  <a:srgbClr val="FF0000"/>
                </a:solidFill>
                <a:latin typeface="+mn-ea"/>
              </a:rPr>
              <a:t>(2015.7-2015.12): </a:t>
            </a:r>
            <a:r>
              <a:rPr lang="ko-KR" altLang="en-US" sz="2600" dirty="0" smtClean="0">
                <a:solidFill>
                  <a:srgbClr val="FF0000"/>
                </a:solidFill>
                <a:latin typeface="+mn-ea"/>
              </a:rPr>
              <a:t>개발재원과 </a:t>
            </a:r>
            <a:r>
              <a:rPr lang="en-US" altLang="ko-KR" sz="2600" dirty="0" smtClean="0">
                <a:solidFill>
                  <a:srgbClr val="FF0000"/>
                </a:solidFill>
                <a:latin typeface="+mn-ea"/>
              </a:rPr>
              <a:t>Post-2015 </a:t>
            </a:r>
            <a:r>
              <a:rPr lang="ko-KR" altLang="en-US" sz="2600" dirty="0" smtClean="0">
                <a:solidFill>
                  <a:srgbClr val="FF0000"/>
                </a:solidFill>
                <a:latin typeface="+mn-ea"/>
              </a:rPr>
              <a:t>개발목표 </a:t>
            </a:r>
            <a:r>
              <a:rPr lang="en-US" altLang="ko-KR" sz="2600" dirty="0" smtClean="0">
                <a:solidFill>
                  <a:srgbClr val="FF0000"/>
                </a:solidFill>
                <a:latin typeface="+mn-ea"/>
              </a:rPr>
              <a:t>SDGs </a:t>
            </a:r>
            <a:r>
              <a:rPr lang="ko-KR" altLang="en-US" sz="2600" dirty="0" smtClean="0">
                <a:solidFill>
                  <a:srgbClr val="FF0000"/>
                </a:solidFill>
                <a:latin typeface="+mn-ea"/>
              </a:rPr>
              <a:t>최종 채택 및 기후변화 협상</a:t>
            </a:r>
            <a:r>
              <a:rPr lang="en-US" altLang="ko-KR" sz="2600" dirty="0" smtClean="0">
                <a:solidFill>
                  <a:srgbClr val="FF0000"/>
                </a:solidFill>
                <a:latin typeface="+mn-ea"/>
              </a:rPr>
              <a:t> </a:t>
            </a:r>
            <a:endParaRPr lang="ko-KR" altLang="en-US" sz="2600" dirty="0" smtClean="0">
              <a:solidFill>
                <a:srgbClr val="FF0000"/>
              </a:solidFill>
              <a:latin typeface="+mn-ea"/>
            </a:endParaRPr>
          </a:p>
          <a:p>
            <a:pPr lvl="0" latinLnBrk="0"/>
            <a:r>
              <a:rPr lang="en-US" altLang="ko-KR" sz="2600" dirty="0" smtClean="0">
                <a:latin typeface="+mn-ea"/>
              </a:rPr>
              <a:t>4</a:t>
            </a:r>
            <a:r>
              <a:rPr lang="ko-KR" altLang="en-US" sz="2600" dirty="0" smtClean="0">
                <a:latin typeface="+mn-ea"/>
              </a:rPr>
              <a:t>단계 </a:t>
            </a:r>
            <a:r>
              <a:rPr lang="en-US" altLang="ko-KR" sz="2600" dirty="0" smtClean="0">
                <a:latin typeface="+mn-ea"/>
              </a:rPr>
              <a:t>(20150-16)</a:t>
            </a:r>
            <a:r>
              <a:rPr lang="en-US" sz="2600" dirty="0" smtClean="0">
                <a:latin typeface="+mn-ea"/>
              </a:rPr>
              <a:t>: </a:t>
            </a:r>
            <a:r>
              <a:rPr lang="ko-KR" altLang="en-US" sz="2600" dirty="0" smtClean="0">
                <a:latin typeface="+mn-ea"/>
              </a:rPr>
              <a:t>지표 개발 및 국내 우선순위</a:t>
            </a:r>
            <a:r>
              <a:rPr lang="en-US" sz="2600" dirty="0" smtClean="0">
                <a:latin typeface="+mn-ea"/>
              </a:rPr>
              <a:t> (</a:t>
            </a:r>
            <a:r>
              <a:rPr lang="ko-KR" altLang="en-US" sz="2600" dirty="0" smtClean="0">
                <a:latin typeface="+mn-ea"/>
              </a:rPr>
              <a:t>세부목표</a:t>
            </a:r>
            <a:r>
              <a:rPr lang="en-US" sz="2600" dirty="0" smtClean="0">
                <a:latin typeface="+mn-ea"/>
              </a:rPr>
              <a:t>) </a:t>
            </a:r>
            <a:r>
              <a:rPr lang="ko-KR" altLang="en-US" sz="2600" dirty="0" smtClean="0">
                <a:latin typeface="+mn-ea"/>
              </a:rPr>
              <a:t>선정 </a:t>
            </a:r>
          </a:p>
          <a:p>
            <a:pPr lvl="0" latinLnBrk="0"/>
            <a:r>
              <a:rPr lang="en-US" altLang="ko-KR" sz="2600" dirty="0" smtClean="0">
                <a:latin typeface="+mn-ea"/>
              </a:rPr>
              <a:t>5</a:t>
            </a:r>
            <a:r>
              <a:rPr lang="ko-KR" altLang="en-US" sz="2600" dirty="0" smtClean="0">
                <a:latin typeface="+mn-ea"/>
              </a:rPr>
              <a:t>단계</a:t>
            </a:r>
            <a:r>
              <a:rPr lang="en-US" altLang="ko-KR" sz="2600" dirty="0" smtClean="0">
                <a:latin typeface="+mn-ea"/>
              </a:rPr>
              <a:t> (2016/7-2030):</a:t>
            </a:r>
            <a:r>
              <a:rPr lang="ko-KR" altLang="en-US" sz="2600" dirty="0" smtClean="0">
                <a:latin typeface="+mn-ea"/>
              </a:rPr>
              <a:t> </a:t>
            </a:r>
            <a:r>
              <a:rPr lang="en-US" sz="2600" dirty="0" smtClean="0">
                <a:latin typeface="+mn-ea"/>
              </a:rPr>
              <a:t>SDG </a:t>
            </a:r>
            <a:r>
              <a:rPr lang="ko-KR" altLang="en-US" sz="2600" dirty="0" smtClean="0">
                <a:latin typeface="+mn-ea"/>
              </a:rPr>
              <a:t>국내</a:t>
            </a:r>
            <a:r>
              <a:rPr lang="en-US" altLang="ko-KR" sz="2600" dirty="0" smtClean="0">
                <a:latin typeface="+mn-ea"/>
              </a:rPr>
              <a:t>-</a:t>
            </a:r>
            <a:r>
              <a:rPr lang="ko-KR" altLang="en-US" sz="2600" dirty="0" smtClean="0">
                <a:latin typeface="+mn-ea"/>
              </a:rPr>
              <a:t>국제적 이행 및 모니터링과 평가</a:t>
            </a:r>
            <a:r>
              <a:rPr lang="en-US" sz="2600" dirty="0" smtClean="0">
                <a:latin typeface="+mn-ea"/>
              </a:rPr>
              <a:t> </a:t>
            </a:r>
            <a:endParaRPr lang="ko-KR" altLang="en-US" sz="2600" dirty="0" smtClean="0">
              <a:latin typeface="+mn-ea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1851</Words>
  <Application>Microsoft Office PowerPoint</Application>
  <PresentationFormat>화면 슬라이드 쇼(4:3)</PresentationFormat>
  <Paragraphs>310</Paragraphs>
  <Slides>31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   전국 환경활동가 워크샵      환경운동으로 세계를 리드하라  SDGs 시대와 환경운동의 역할      공주, 2015년 7월 10일(금)   </vt:lpstr>
      <vt:lpstr>목차와 내용 </vt:lpstr>
      <vt:lpstr>참고자료 </vt:lpstr>
      <vt:lpstr>슬라이드 4</vt:lpstr>
      <vt:lpstr>2015 국제적 맥락  </vt:lpstr>
      <vt:lpstr>2015 국내적 맥락  </vt:lpstr>
      <vt:lpstr>Post-2015 World vs. Future</vt:lpstr>
      <vt:lpstr>Post-2015 프로세스 개관</vt:lpstr>
      <vt:lpstr>Post-2015 개발의제 과정 </vt:lpstr>
      <vt:lpstr>Post-2015 Roadmap</vt:lpstr>
      <vt:lpstr>    지속가능발전목표 (SDGs)</vt:lpstr>
      <vt:lpstr>지속가능발전 패러다임 해석 </vt:lpstr>
      <vt:lpstr>슬라이드 13</vt:lpstr>
      <vt:lpstr>MDGs와 SDGs의 패러다임 비교</vt:lpstr>
      <vt:lpstr> 2015년 유엔 총회 채택 결과문서 초초안  (Zero Draft)   </vt:lpstr>
      <vt:lpstr>Post-2015 향후 주요 일정</vt:lpstr>
      <vt:lpstr>주요 내용과 쟁점 (1) </vt:lpstr>
      <vt:lpstr>주요 내용과 쟁점 (2) </vt:lpstr>
      <vt:lpstr>한국 정부의 입장 </vt:lpstr>
      <vt:lpstr>시민사회의 대응 </vt:lpstr>
      <vt:lpstr>Positions of International NGOs on  Zero Draft of the Outcome Document </vt:lpstr>
      <vt:lpstr>국제시민사회의 주요 입장  </vt:lpstr>
      <vt:lpstr>슬라이드 23</vt:lpstr>
      <vt:lpstr>Post-2015 관련 한국 시민사회의 노력 </vt:lpstr>
      <vt:lpstr>한국 시민사회단체의 기본입장 (2013.3) </vt:lpstr>
      <vt:lpstr>4가지 예상 시나리오 </vt:lpstr>
      <vt:lpstr>전망과 과제 </vt:lpstr>
      <vt:lpstr>Post-2015와 한국 (2013.8, 서울) </vt:lpstr>
      <vt:lpstr>한국의 주요 과제 - 국제 </vt:lpstr>
      <vt:lpstr>한국의 주요 과제 – 국내</vt:lpstr>
      <vt:lpstr>참고 Websites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SDSN Korea 제1차 고위원탁회의 “Post-2015 지속가능발전 어젠다와 SDSN-Korea의 과제”  서울, 2015년 4월 27일(월)  주제 발표 1.  “UN의 Post-2015 어젠다 추진 동향과  한국의 대응현황 및 과제”</dc:title>
  <dc:creator>user</dc:creator>
  <cp:lastModifiedBy>Anselmo Lee</cp:lastModifiedBy>
  <cp:revision>65</cp:revision>
  <dcterms:created xsi:type="dcterms:W3CDTF">2015-04-26T13:04:11Z</dcterms:created>
  <dcterms:modified xsi:type="dcterms:W3CDTF">2015-07-07T00:45:51Z</dcterms:modified>
</cp:coreProperties>
</file>